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handoutMasterIdLst>
    <p:handoutMasterId r:id="rId33"/>
  </p:handoutMasterIdLst>
  <p:sldIdLst>
    <p:sldId id="466" r:id="rId2"/>
    <p:sldId id="373" r:id="rId3"/>
    <p:sldId id="372" r:id="rId4"/>
    <p:sldId id="503" r:id="rId5"/>
    <p:sldId id="538" r:id="rId6"/>
    <p:sldId id="539" r:id="rId7"/>
    <p:sldId id="540" r:id="rId8"/>
    <p:sldId id="541" r:id="rId9"/>
    <p:sldId id="542" r:id="rId10"/>
    <p:sldId id="543" r:id="rId11"/>
    <p:sldId id="544" r:id="rId12"/>
    <p:sldId id="545" r:id="rId13"/>
    <p:sldId id="546" r:id="rId14"/>
    <p:sldId id="547" r:id="rId15"/>
    <p:sldId id="548" r:id="rId16"/>
    <p:sldId id="549" r:id="rId17"/>
    <p:sldId id="371" r:id="rId18"/>
    <p:sldId id="473" r:id="rId19"/>
    <p:sldId id="520" r:id="rId20"/>
    <p:sldId id="474" r:id="rId21"/>
    <p:sldId id="475" r:id="rId22"/>
    <p:sldId id="530" r:id="rId23"/>
    <p:sldId id="534" r:id="rId24"/>
    <p:sldId id="536" r:id="rId25"/>
    <p:sldId id="537" r:id="rId26"/>
    <p:sldId id="532" r:id="rId27"/>
    <p:sldId id="535" r:id="rId28"/>
    <p:sldId id="522" r:id="rId29"/>
    <p:sldId id="333" r:id="rId30"/>
    <p:sldId id="315" r:id="rId31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 frameSlides="1"/>
  <p:clrMru>
    <a:srgbClr val="5FB6BD"/>
    <a:srgbClr val="FF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6124" autoAdjust="0"/>
  </p:normalViewPr>
  <p:slideViewPr>
    <p:cSldViewPr>
      <p:cViewPr varScale="1">
        <p:scale>
          <a:sx n="73" d="100"/>
          <a:sy n="73" d="100"/>
        </p:scale>
        <p:origin x="-7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06" y="-90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DD4EA77-E0FF-403D-9708-D5F181A38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72AF9A7-B06A-4DBD-BF37-211D18482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75E01F-3B2A-429F-A0EF-6EB35E20FF53}" type="slidenum">
              <a:rPr lang="ru-RU"/>
              <a:pPr/>
              <a:t>1</a:t>
            </a:fld>
            <a:endParaRPr lang="ru-RU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166D33E-9450-4210-BDAD-B21954FDD5FB}" type="slidenum">
              <a:rPr lang="ru-RU" sz="1200"/>
              <a:pPr algn="r"/>
              <a:t>10</a:t>
            </a:fld>
            <a:endParaRPr lang="ru-RU" sz="1200"/>
          </a:p>
        </p:txBody>
      </p:sp>
      <p:sp>
        <p:nvSpPr>
          <p:cNvPr id="417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7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7A3E2DA-8C02-4A1A-9795-BF81EA90D8B1}" type="slidenum">
              <a:rPr lang="ru-RU" sz="1200"/>
              <a:pPr algn="r"/>
              <a:t>11</a:t>
            </a:fld>
            <a:endParaRPr lang="ru-RU" sz="1200"/>
          </a:p>
        </p:txBody>
      </p:sp>
      <p:sp>
        <p:nvSpPr>
          <p:cNvPr id="419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C8D6845-0379-4708-BF0E-1F0340B8D7A4}" type="slidenum">
              <a:rPr lang="ru-RU" sz="1200"/>
              <a:pPr algn="r"/>
              <a:t>12</a:t>
            </a:fld>
            <a:endParaRPr lang="ru-RU" sz="1200"/>
          </a:p>
        </p:txBody>
      </p:sp>
      <p:sp>
        <p:nvSpPr>
          <p:cNvPr id="421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81FAF12-D016-46FB-9C20-E8A4A7D88056}" type="slidenum">
              <a:rPr lang="ru-RU" sz="1200"/>
              <a:pPr algn="r"/>
              <a:t>13</a:t>
            </a:fld>
            <a:endParaRPr lang="ru-RU" sz="1200"/>
          </a:p>
        </p:txBody>
      </p:sp>
      <p:sp>
        <p:nvSpPr>
          <p:cNvPr id="423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357C75-7725-4644-B308-77A42B608808}" type="slidenum">
              <a:rPr lang="ru-RU" sz="1200"/>
              <a:pPr algn="r"/>
              <a:t>14</a:t>
            </a:fld>
            <a:endParaRPr lang="ru-RU" sz="1200"/>
          </a:p>
        </p:txBody>
      </p:sp>
      <p:sp>
        <p:nvSpPr>
          <p:cNvPr id="425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9CD119E-95AB-420A-BEB2-5860FA3088EE}" type="slidenum">
              <a:rPr lang="ru-RU" sz="1200"/>
              <a:pPr algn="r"/>
              <a:t>15</a:t>
            </a:fld>
            <a:endParaRPr lang="ru-RU" sz="1200"/>
          </a:p>
        </p:txBody>
      </p:sp>
      <p:sp>
        <p:nvSpPr>
          <p:cNvPr id="428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8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983A275-6A6D-4288-AC30-BFE14028A543}" type="slidenum">
              <a:rPr lang="ru-RU" sz="1200"/>
              <a:pPr algn="r"/>
              <a:t>16</a:t>
            </a:fld>
            <a:endParaRPr lang="ru-RU" sz="1200"/>
          </a:p>
        </p:txBody>
      </p:sp>
      <p:sp>
        <p:nvSpPr>
          <p:cNvPr id="430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D6BD6-1F43-46A8-981B-4DA536CE2E5F}" type="slidenum">
              <a:rPr lang="ru-RU"/>
              <a:pPr/>
              <a:t>17</a:t>
            </a:fld>
            <a:endParaRPr lang="ru-RU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7DCBF2C-39C5-48D5-9D90-94AC6088B33C}" type="slidenum">
              <a:rPr lang="ru-RU" sz="1200"/>
              <a:pPr algn="r"/>
              <a:t>18</a:t>
            </a:fld>
            <a:endParaRPr lang="ru-RU" sz="1200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DBC4B0-CE98-4E0A-BDFF-DCDD2471DC41}" type="slidenum">
              <a:rPr lang="ru-RU" sz="1200"/>
              <a:pPr algn="r"/>
              <a:t>19</a:t>
            </a:fld>
            <a:endParaRPr lang="ru-RU" sz="1200"/>
          </a:p>
        </p:txBody>
      </p:sp>
      <p:sp>
        <p:nvSpPr>
          <p:cNvPr id="361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EA743D-FC9F-45E9-BAC0-A7D275666804}" type="slidenum">
              <a:rPr lang="ru-RU"/>
              <a:pPr/>
              <a:t>2</a:t>
            </a:fld>
            <a:endParaRPr lang="ru-RU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ACB395E-3824-4F36-B48B-A35D26D62A22}" type="slidenum">
              <a:rPr lang="ru-RU" sz="1200"/>
              <a:pPr algn="r"/>
              <a:t>20</a:t>
            </a:fld>
            <a:endParaRPr lang="ru-RU" sz="1200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E4C5FF-5A62-43B5-981C-FFF03655654B}" type="slidenum">
              <a:rPr lang="ru-RU" sz="1200"/>
              <a:pPr algn="r"/>
              <a:t>21</a:t>
            </a:fld>
            <a:endParaRPr lang="ru-RU" sz="1200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3A1CF85-AF60-4E9F-81EA-159B5B25A85F}" type="slidenum">
              <a:rPr lang="ru-RU" sz="1200"/>
              <a:pPr algn="r"/>
              <a:t>22</a:t>
            </a:fld>
            <a:endParaRPr lang="ru-RU" sz="1200"/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z="900" smtClean="0">
                <a:latin typeface="Times New Roman" pitchFamily="18" charset="0"/>
              </a:rPr>
              <a:t>Среди основных факторов, которые будут оказывать влияние на динамику книжного рынка в течение ближайших 3-5 лет, следует, в первую очередь, отметить</a:t>
            </a:r>
            <a:br>
              <a:rPr lang="ru-RU" sz="900" smtClean="0">
                <a:latin typeface="Times New Roman" pitchFamily="18" charset="0"/>
              </a:rPr>
            </a:br>
            <a:r>
              <a:rPr lang="ru-RU" sz="900" smtClean="0">
                <a:latin typeface="Times New Roman" pitchFamily="18" charset="0"/>
              </a:rPr>
              <a:t>факторы макроэкономического характера. Среди них можно назвать продолжающуюся инфляцию, в значительной степени обусловливающую рост цен</a:t>
            </a:r>
            <a:r>
              <a:rPr lang="ru-RU" sz="900" b="1" smtClean="0">
                <a:latin typeface="Times New Roman" pitchFamily="18" charset="0"/>
              </a:rPr>
              <a:t> </a:t>
            </a:r>
            <a:r>
              <a:rPr lang="ru-RU" sz="900" smtClean="0">
                <a:latin typeface="Times New Roman" pitchFamily="18" charset="0"/>
              </a:rPr>
              <a:t>на непродовольственные и, в особенности, на продовольственные товары, наличие остаточных кризисных явлений, а также трудности, связанные с проблемами самого книжного рынка. Это и неразвитость инфраструктуры как оптового, так и розничного звена книгораспространения, и достижение розничными ценами на книги психологического предела, и слабые логистические цепочки в системе доведения книг до конечного потребителя, которые не могут обеспечить спрос в отдаленных от Москвы регионах. Ну и наконец, нельзя не сказать о «постоянно действующем» факторе – падении интереса населения к чтению. Так, по данным ВЦИОМ (см. табл. 22), доля россиян, не читающихкниги, с 1996 г. по 2010 г. увеличилась на 17% – с 20% до 37%. Доля же россиян, активно читающих книги, составила в 2010 г. только 23%, и эта цифра продолжает снижаться. Большую роль среди факторов, оказывающих влияние на интерес к чтению, а следовательно, и на динамику книжных продаж, играют другие медиа, которые ведут ожесточенную борьбу за свободное время человека. Так, по данным исследовательской компании «TNS Россия», общее медиапотребление российских граждан в возрасте от 16 лет и старше сегодня составляет около 8 часов в сутки. Из них чтению книг в общем объеме медиапотребления отводится 1,9% (около 9 мин. в день), чтению газет – 2% (около 10 мин.) и чтению журналов – 1,2% (около 6 мин.). Сопоставление этих данных с результатами аналогичного исследования 2008 г. показывает, что за последние три года доля времени, отводимого среднестатистическим гражданином России на чтение всех видов печатных источников информации, снизилась почти на 7%, в т. ч. книг – на 2,1%, газет – на 3% и журналов – на 1,8%. При этом в структуре медиапотребления российского гражданина за последние три года выросла доля телевидения, Интернета и особенно – радио </a:t>
            </a:r>
          </a:p>
          <a:p>
            <a:r>
              <a:rPr lang="ru-RU" sz="900" smtClean="0">
                <a:latin typeface="Times New Roman" pitchFamily="18" charset="0"/>
              </a:rPr>
              <a:t>Одновременно с этим нельзя не отметить увеличение числа читателей, использующих для чтения возможности современных гаджетов. Правда, серьезной</a:t>
            </a:r>
            <a:br>
              <a:rPr lang="ru-RU" sz="900" smtClean="0">
                <a:latin typeface="Times New Roman" pitchFamily="18" charset="0"/>
              </a:rPr>
            </a:br>
            <a:r>
              <a:rPr lang="ru-RU" sz="900" smtClean="0">
                <a:latin typeface="Times New Roman" pitchFamily="18" charset="0"/>
              </a:rPr>
              <a:t>причиной, тормозящей развитие электронного книгоиздания и книгораспространения является электронное пиратство: сегодня доля пиратских электронных книг при скачивании достигает 80%. Как такое может быть написано рядом: Трагедия. Люди ПЕРЕСТАЮТ ЧИТАТЬ и тут же рядом мысли о том, что читают не то и не там. И ведь речь идёт не о качестве читаемого, не о его научной, художественной и иной ценности. Исследователи «в набат бьют» – читают НЕ ТАКОЙ (цифровой) контент и НЕ У НАС. Тут радоваться надо, что хоть кто-то ещё хоть что-то читает, что отсутствующие (как сказано выше) каналы книгораспространения (для печатных копий) хоть как-то компенсируются цифровыми каналами (и сами правообладатели в первую очередь виноваты в том, что лицензионный контент часто просто недоступен (печатный «не завозят», а цифровой «не разрешают, чтобы не пиратили»). А вместо этого горе-бизнесмены сетуют, что вместо них (не делающих ничего на пользу читающим) прибыль получают те, кто делает (пусть и незаконно) хоть что-то, чтобы у читателей был (отнюдь не всегда бесплатный) доступ к желанным книгам…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508B211-BBBA-4F18-871F-715FAB251F3A}" type="slidenum">
              <a:rPr lang="ru-RU" sz="1200"/>
              <a:pPr algn="r"/>
              <a:t>23</a:t>
            </a:fld>
            <a:endParaRPr lang="ru-RU" sz="1200"/>
          </a:p>
        </p:txBody>
      </p:sp>
      <p:sp>
        <p:nvSpPr>
          <p:cNvPr id="399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3384B42-ED31-4CE0-8914-49ADA267EC8C}" type="slidenum">
              <a:rPr lang="ru-RU" sz="1200"/>
              <a:pPr algn="r"/>
              <a:t>24</a:t>
            </a:fld>
            <a:endParaRPr lang="ru-RU" sz="1200"/>
          </a:p>
        </p:txBody>
      </p:sp>
      <p:sp>
        <p:nvSpPr>
          <p:cNvPr id="403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4405F48-343D-4204-920C-7D0744B16D5E}" type="slidenum">
              <a:rPr lang="ru-RU" sz="1200"/>
              <a:pPr algn="r"/>
              <a:t>25</a:t>
            </a:fld>
            <a:endParaRPr lang="ru-RU" sz="1200"/>
          </a:p>
        </p:txBody>
      </p:sp>
      <p:sp>
        <p:nvSpPr>
          <p:cNvPr id="405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97C07A5-63C9-4F75-B8CB-470266BC0569}" type="slidenum">
              <a:rPr lang="ru-RU" sz="1200"/>
              <a:pPr algn="r"/>
              <a:t>26</a:t>
            </a:fld>
            <a:endParaRPr lang="ru-RU" sz="1200"/>
          </a:p>
        </p:txBody>
      </p:sp>
      <p:sp>
        <p:nvSpPr>
          <p:cNvPr id="395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5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4354352-3490-475A-99C5-14A7DC522E1F}" type="slidenum">
              <a:rPr lang="ru-RU" sz="1200"/>
              <a:pPr algn="r"/>
              <a:t>27</a:t>
            </a:fld>
            <a:endParaRPr lang="ru-RU" sz="1200"/>
          </a:p>
        </p:txBody>
      </p:sp>
      <p:sp>
        <p:nvSpPr>
          <p:cNvPr id="401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b="1" u="sng" smtClean="0"/>
              <a:t>Глядишь на это и начинаешь лучше понимать «тезисы Анатолия Вассермана» о минимально достаточном объёме рынка.</a:t>
            </a:r>
          </a:p>
          <a:p>
            <a:r>
              <a:rPr lang="ru-RU" smtClean="0"/>
              <a:t>Интересно, но Россия (с большим рынком русскоговорящего населения в стране и за её пределами и сравнительно небольшой долей тех, кто может читать англоязычные тексты для удовольствия) имеет все предпосылки для активного развития рынка цифрового издания, но (по факту) находится где-то на уровне Италии (менее 0,1%). Однако, Россия – не Голландия… Такой большой «кусок» (200-300 миллионов русскоговорящих) никто просто так не бросит. Ну не наполняют наши издатели рынок легальными е-книгами, так найдутся альтернативные издатели, которые свой рынок уже «окучили» и теперь ищут расширения. И избежать такой интеллектуальной колонизации не удастся – это печатные «нежелательные» книги можно было на таможне отлавливать, а через Интернет е-книги «забугорного» издания войдут сами и разрешения не спросят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84010BE-E383-42F3-8AF9-BE57E4BC490B}" type="slidenum">
              <a:rPr lang="ru-RU" sz="1200"/>
              <a:pPr algn="r"/>
              <a:t>28</a:t>
            </a:fld>
            <a:endParaRPr lang="ru-RU" sz="1200"/>
          </a:p>
        </p:txBody>
      </p:sp>
      <p:sp>
        <p:nvSpPr>
          <p:cNvPr id="368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06F80C-AF51-4A70-B9D2-1FF7543C7A96}" type="slidenum">
              <a:rPr lang="ru-RU"/>
              <a:pPr/>
              <a:t>29</a:t>
            </a:fld>
            <a:endParaRPr lang="ru-RU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u="sng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0E68AA-3747-4763-8228-E30645E92ED5}" type="slidenum">
              <a:rPr lang="ru-RU"/>
              <a:pPr/>
              <a:t>3</a:t>
            </a:fld>
            <a:endParaRPr lang="ru-RU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14443C-03AF-473C-8546-279156C09CC7}" type="slidenum">
              <a:rPr lang="ru-RU"/>
              <a:pPr/>
              <a:t>30</a:t>
            </a:fld>
            <a:endParaRPr lang="ru-RU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3128F5C-07E0-4C32-9C12-735DC645FF83}" type="slidenum">
              <a:rPr lang="ru-RU" sz="1200"/>
              <a:pPr algn="r"/>
              <a:t>4</a:t>
            </a:fld>
            <a:endParaRPr lang="ru-RU" sz="1200"/>
          </a:p>
        </p:txBody>
      </p:sp>
      <p:sp>
        <p:nvSpPr>
          <p:cNvPr id="270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458BF44-C05B-479E-AB74-124B67797283}" type="slidenum">
              <a:rPr lang="ru-RU" sz="1200"/>
              <a:pPr algn="r"/>
              <a:t>5</a:t>
            </a:fld>
            <a:endParaRPr lang="ru-RU" sz="1200"/>
          </a:p>
        </p:txBody>
      </p:sp>
      <p:sp>
        <p:nvSpPr>
          <p:cNvPr id="407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3A049C3-31EC-4996-A8C1-BD830ED2E217}" type="slidenum">
              <a:rPr lang="ru-RU" sz="1200"/>
              <a:pPr algn="r"/>
              <a:t>6</a:t>
            </a:fld>
            <a:endParaRPr lang="ru-RU" sz="1200"/>
          </a:p>
        </p:txBody>
      </p:sp>
      <p:sp>
        <p:nvSpPr>
          <p:cNvPr id="409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97402E9-8EE1-46B7-A9B9-6C3EE51A1592}" type="slidenum">
              <a:rPr lang="ru-RU" sz="1200"/>
              <a:pPr algn="r"/>
              <a:t>7</a:t>
            </a:fld>
            <a:endParaRPr lang="ru-RU" sz="1200"/>
          </a:p>
        </p:txBody>
      </p:sp>
      <p:sp>
        <p:nvSpPr>
          <p:cNvPr id="411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A8DC2AD-FA54-4A8C-B70D-BD3912F81DC8}" type="slidenum">
              <a:rPr lang="ru-RU" sz="1200"/>
              <a:pPr algn="r"/>
              <a:t>8</a:t>
            </a:fld>
            <a:endParaRPr lang="ru-RU" sz="1200"/>
          </a:p>
        </p:txBody>
      </p:sp>
      <p:sp>
        <p:nvSpPr>
          <p:cNvPr id="413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95A865A-580E-47C1-A555-7C13552266EE}" type="slidenum">
              <a:rPr lang="ru-RU" sz="1200"/>
              <a:pPr algn="r"/>
              <a:t>9</a:t>
            </a:fld>
            <a:endParaRPr lang="ru-RU" sz="1200"/>
          </a:p>
        </p:txBody>
      </p:sp>
      <p:sp>
        <p:nvSpPr>
          <p:cNvPr id="415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EA661D-EAD2-4367-8337-EC9C8AB8F6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68A0F-1AC1-4169-997D-DB2A9A7986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AB17DE-0321-4C98-AFEA-8C13D65E61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1B431-FB92-4B48-8594-4B49E42557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A4379F-3208-44DB-8047-BFB2B1CED2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DF5EDF-0B25-4A0F-A0F5-57B9A29797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C7736-13F6-4C59-AD0A-7A4B402E2F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8DA072-BEE4-4B44-9400-B8E9CD04D0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C6A94C-76DB-4230-B940-F89A27336D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56E16B-1FC8-4B6B-966C-01CA3ADD6D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9C54A-EF39-451C-8D96-DA4A28BA29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457" tIns="43228" rIns="86457" bIns="432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>
            <a:lvl1pPr algn="ctr">
              <a:defRPr sz="1300"/>
            </a:lvl1pPr>
          </a:lstStyle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57" tIns="43228" rIns="86457" bIns="4322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95061201-85AE-4538-AECD-CFCBDE0FF0E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 spd="med"/>
  <p:txStyles>
    <p:titleStyle>
      <a:lvl1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2pPr>
      <a:lvl3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3pPr>
      <a:lvl4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4pPr>
      <a:lvl5pPr algn="ctr" defTabSz="86518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5pPr>
      <a:lvl6pPr marL="4572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6pPr>
      <a:lvl7pPr marL="9144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7pPr>
      <a:lvl8pPr marL="13716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8pPr>
      <a:lvl9pPr marL="1828800" algn="ctr" defTabSz="86518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ahoma" pitchFamily="34" charset="0"/>
        </a:defRPr>
      </a:lvl9pPr>
    </p:titleStyle>
    <p:bodyStyle>
      <a:lvl1pPr marL="323850" indent="-323850" algn="l" defTabSz="865188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01675" indent="-269875" algn="l" defTabSz="865188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81088" indent="-215900" algn="l" defTabSz="865188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12888" indent="-215900" algn="l" defTabSz="8651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44688" indent="-215900" algn="l" defTabSz="865188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4018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590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3162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73488" indent="-215900" algn="l" defTabSz="865188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vimeo.com/6874085" TargetMode="Externa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ikipedia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zon.ru/context/detail/id/477156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http://blog.rgub.ru/ekniga/2011/05/04/doklad-otraslevoj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ro-books.ru/sitearticles/719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rgub.ru/ekniga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://ekniga.livejournal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pu@rgub.ru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mailto:alexpuru@gmail.com" TargetMode="External"/><Relationship Id="rId4" Type="http://schemas.openxmlformats.org/officeDocument/2006/relationships/hyperlink" Target="mailto:e-book@rgub.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pu\&#1056;&#1072;&#1073;&#1086;&#1095;&#1080;&#1081;%20&#1089;&#1090;&#1086;&#1083;\&#1057;&#1077;&#1084;&#1080;&#1085;&#1072;&#1088;%20&#1087;&#1086;%20&#1077;-&#1082;&#1085;&#1080;&#1075;&#1077;\&#1077;-&#1082;&#1085;&#1080;&#1075;&#1072;\lb.wm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hyperlink" Target="http://www.gutenberg.org/browse/languages/ru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lib.ru/TXT/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lib.ru/COMPULIB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ib.ru/litarhiwy.dir" TargetMode="External"/><Relationship Id="rId5" Type="http://schemas.openxmlformats.org/officeDocument/2006/relationships/hyperlink" Target="http://lib.ru/" TargetMode="External"/><Relationship Id="rId10" Type="http://schemas.openxmlformats.org/officeDocument/2006/relationships/hyperlink" Target="http://lib.ru/COPYRIGHT/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://lib.ru/TXT/incoming.tx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Text Box 2"/>
          <p:cNvSpPr txBox="1">
            <a:spLocks noChangeArrowheads="1"/>
          </p:cNvSpPr>
          <p:nvPr/>
        </p:nvSpPr>
        <p:spPr bwMode="auto">
          <a:xfrm>
            <a:off x="633413" y="188913"/>
            <a:ext cx="8510587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57" tIns="43228" rIns="86457" bIns="43228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Использование е-книги</a:t>
            </a:r>
            <a:b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 современной библиотеке</a:t>
            </a:r>
            <a:r>
              <a:rPr lang="ru-RU" sz="3400" b="1">
                <a:solidFill>
                  <a:srgbClr val="800000"/>
                </a:solidFill>
              </a:rPr>
              <a:t> </a:t>
            </a:r>
            <a:endParaRPr lang="ru-RU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03575" y="4005263"/>
            <a:ext cx="5472113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defTabSz="865188"/>
            <a:r>
              <a:rPr lang="ru-RU" sz="2400" b="1">
                <a:solidFill>
                  <a:srgbClr val="800000"/>
                </a:solidFill>
              </a:rPr>
              <a:t>Пурник А.В., РГБ для Молодёжи,</a:t>
            </a:r>
            <a:br>
              <a:rPr lang="ru-RU" sz="2400" b="1">
                <a:solidFill>
                  <a:srgbClr val="800000"/>
                </a:solidFill>
              </a:rPr>
            </a:br>
            <a:r>
              <a:rPr lang="ru-RU" sz="2400" b="1">
                <a:solidFill>
                  <a:srgbClr val="800000"/>
                </a:solidFill>
              </a:rPr>
              <a:t>главный специалист исследовательского центра</a:t>
            </a:r>
            <a:br>
              <a:rPr lang="ru-RU" sz="2400" b="1">
                <a:solidFill>
                  <a:srgbClr val="800000"/>
                </a:solidFill>
              </a:rPr>
            </a:br>
            <a:r>
              <a:rPr lang="ru-RU" sz="2400" b="1">
                <a:solidFill>
                  <a:srgbClr val="800000"/>
                </a:solidFill>
              </a:rPr>
              <a:t>«Библиотека, чтение, Интернет»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476375" y="1557338"/>
            <a:ext cx="72723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en-US" sz="2400" b="1"/>
              <a:t>21-23</a:t>
            </a:r>
            <a:r>
              <a:rPr lang="ru-RU" sz="2400" b="1"/>
              <a:t> июня 2011, </a:t>
            </a:r>
            <a:br>
              <a:rPr lang="ru-RU" sz="2400" b="1"/>
            </a:br>
            <a:r>
              <a:rPr lang="ru-RU" sz="2400" b="1"/>
              <a:t>Липецк, Библиотечные чтения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76375" y="2565400"/>
            <a:ext cx="74295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57" tIns="43228" rIns="86457" bIns="43228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ВВЕДЕНИЕ В ТЕМУ</a:t>
            </a:r>
            <a:r>
              <a:rPr lang="ru-RU" sz="3400" b="1">
                <a:solidFill>
                  <a:srgbClr val="800000"/>
                </a:solidFill>
              </a:rPr>
              <a:t> </a:t>
            </a: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770" name="Picture 4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771" name="Text Box 5"/>
          <p:cNvSpPr txBox="1">
            <a:spLocks noChangeArrowheads="1"/>
          </p:cNvSpPr>
          <p:nvPr/>
        </p:nvSpPr>
        <p:spPr bwMode="auto">
          <a:xfrm>
            <a:off x="971550" y="115888"/>
            <a:ext cx="7345363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Экспоненциальный рост при ограниченных ресурсах. Неизбежность появления е-книг </a:t>
            </a:r>
          </a:p>
        </p:txBody>
      </p:sp>
      <p:sp>
        <p:nvSpPr>
          <p:cNvPr id="416772" name="Text Box 6"/>
          <p:cNvSpPr txBox="1">
            <a:spLocks noChangeArrowheads="1"/>
          </p:cNvSpPr>
          <p:nvPr/>
        </p:nvSpPr>
        <p:spPr bwMode="auto">
          <a:xfrm>
            <a:off x="971550" y="1700213"/>
            <a:ext cx="77057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/>
              <a:t>В законе Мура каждые 2-3 года происходит удвоение процессорной мощности и объема памяти вычислительных устройств. </a:t>
            </a:r>
          </a:p>
          <a:p>
            <a:pPr defTabSz="865188"/>
            <a:r>
              <a:rPr lang="ru-RU" sz="2400"/>
              <a:t>Аналог этого закона для издательской активности говорит, что объем издательской активности удваивается каждые 7-8 лет</a:t>
            </a:r>
          </a:p>
          <a:p>
            <a:pPr defTabSz="865188"/>
            <a:r>
              <a:rPr lang="ru-RU" sz="2400"/>
              <a:t>10 циклов удвоения = увеличению в 1000 раз. </a:t>
            </a:r>
          </a:p>
        </p:txBody>
      </p:sp>
      <p:sp>
        <p:nvSpPr>
          <p:cNvPr id="416773" name="Text Box 7"/>
          <p:cNvSpPr txBox="1">
            <a:spLocks noChangeArrowheads="1"/>
          </p:cNvSpPr>
          <p:nvPr/>
        </p:nvSpPr>
        <p:spPr bwMode="auto">
          <a:xfrm>
            <a:off x="971550" y="4437063"/>
            <a:ext cx="748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Отказ от бумажных технологий неизбежен</a:t>
            </a:r>
          </a:p>
        </p:txBody>
      </p:sp>
      <p:sp>
        <p:nvSpPr>
          <p:cNvPr id="416774" name="Text Box 6"/>
          <p:cNvSpPr txBox="1">
            <a:spLocks noChangeArrowheads="1"/>
          </p:cNvSpPr>
          <p:nvPr/>
        </p:nvSpPr>
        <p:spPr bwMode="auto">
          <a:xfrm>
            <a:off x="971550" y="5084763"/>
            <a:ext cx="7848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А экономический кризис и связанный с ним кризис средств на комплектование и закупорка книгопроводящих каналов делает переход к е-книге остро необходимым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818" name="Picture 2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819" name="Picture 3" descr="Pic1 Повторно используемая бумага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260350"/>
            <a:ext cx="6392862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8820" name="Text Box 4"/>
          <p:cNvSpPr txBox="1">
            <a:spLocks noChangeArrowheads="1"/>
          </p:cNvSpPr>
          <p:nvPr/>
        </p:nvSpPr>
        <p:spPr bwMode="auto">
          <a:xfrm>
            <a:off x="1187450" y="4941888"/>
            <a:ext cx="67691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Рис.1. Повторно используемая бумага</a:t>
            </a:r>
            <a:br>
              <a:rPr lang="ru-RU" sz="2400"/>
            </a:br>
            <a:r>
              <a:rPr lang="ru-RU" sz="2400"/>
              <a:t>          по технологии Gyricon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866" name="Picture 2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7" name="Picture 3" descr="Pic1a Печать на повторно используемаой бумаге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58888" y="260350"/>
            <a:ext cx="6578600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68" name="Text Box 4"/>
          <p:cNvSpPr txBox="1">
            <a:spLocks noChangeArrowheads="1"/>
          </p:cNvSpPr>
          <p:nvPr/>
        </p:nvSpPr>
        <p:spPr bwMode="auto">
          <a:xfrm>
            <a:off x="1187450" y="5661025"/>
            <a:ext cx="698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Рис 1.а. «Принтер» для «печати» на повторно</a:t>
            </a:r>
            <a:br>
              <a:rPr lang="ru-RU" sz="2400"/>
            </a:br>
            <a:r>
              <a:rPr lang="ru-RU" sz="2400"/>
              <a:t>            используемой бумаге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914" name="Picture 2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2915" name="Picture 3" descr="Pic2 Apple Newton Pad - первый крманный компьютер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188913"/>
            <a:ext cx="4310062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916" name="Text Box 4"/>
          <p:cNvSpPr txBox="1">
            <a:spLocks noChangeArrowheads="1"/>
          </p:cNvSpPr>
          <p:nvPr/>
        </p:nvSpPr>
        <p:spPr bwMode="auto">
          <a:xfrm>
            <a:off x="5508625" y="1341438"/>
            <a:ext cx="32400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Рис</a:t>
            </a:r>
            <a:r>
              <a:rPr lang="en-US" sz="2400"/>
              <a:t>. 2. </a:t>
            </a:r>
            <a:r>
              <a:rPr lang="ru-RU" sz="2400"/>
              <a:t>Первый</a:t>
            </a:r>
            <a:r>
              <a:rPr lang="en-US" sz="2400"/>
              <a:t> </a:t>
            </a:r>
            <a:r>
              <a:rPr lang="ru-RU" sz="2400"/>
              <a:t>КПК</a:t>
            </a:r>
            <a:r>
              <a:rPr lang="en-US" sz="2400"/>
              <a:t> </a:t>
            </a:r>
            <a:r>
              <a:rPr lang="ru-RU" sz="2400"/>
              <a:t/>
            </a:r>
            <a:br>
              <a:rPr lang="ru-RU" sz="2400"/>
            </a:br>
            <a:r>
              <a:rPr lang="ru-RU" sz="2400"/>
              <a:t>          </a:t>
            </a:r>
            <a:r>
              <a:rPr lang="en-US" sz="2400"/>
              <a:t>(Apple Newton</a:t>
            </a:r>
            <a:r>
              <a:rPr lang="ru-RU" sz="2400"/>
              <a:t/>
            </a:r>
            <a:br>
              <a:rPr lang="ru-RU" sz="2400"/>
            </a:br>
            <a:r>
              <a:rPr lang="ru-RU" sz="2400"/>
              <a:t>          </a:t>
            </a:r>
            <a:r>
              <a:rPr lang="en-US" sz="2400"/>
              <a:t> Message Pad)</a:t>
            </a:r>
            <a:endParaRPr lang="ru-RU" sz="24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962" name="Picture 2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4963" name="Picture 3" descr="Pic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00113" y="620713"/>
            <a:ext cx="3821112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4964" name="Picture 4" descr="Pic3a soft_book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32363" y="1125538"/>
            <a:ext cx="383857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4965" name="Text Box 5"/>
          <p:cNvSpPr txBox="1">
            <a:spLocks noChangeArrowheads="1"/>
          </p:cNvSpPr>
          <p:nvPr/>
        </p:nvSpPr>
        <p:spPr bwMode="auto">
          <a:xfrm>
            <a:off x="971550" y="5229225"/>
            <a:ext cx="36718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Рис3. </a:t>
            </a:r>
            <a:r>
              <a:rPr lang="en-US" sz="2400"/>
              <a:t>Rocet E</a:t>
            </a:r>
            <a:r>
              <a:rPr lang="ru-RU" sz="2400"/>
              <a:t>-</a:t>
            </a:r>
            <a:r>
              <a:rPr lang="en-US" sz="2400"/>
              <a:t>book</a:t>
            </a:r>
            <a:r>
              <a:rPr lang="ru-RU" sz="2400"/>
              <a:t> от NuvoMedia – самая массовая из первых </a:t>
            </a:r>
            <a:br>
              <a:rPr lang="ru-RU" sz="2400"/>
            </a:br>
            <a:r>
              <a:rPr lang="en-US" sz="2400"/>
              <a:t>e</a:t>
            </a:r>
            <a:r>
              <a:rPr lang="ru-RU" sz="2400"/>
              <a:t>-</a:t>
            </a:r>
            <a:r>
              <a:rPr lang="en-US" sz="2400"/>
              <a:t>book reader</a:t>
            </a:r>
            <a:endParaRPr lang="ru-RU" sz="2400"/>
          </a:p>
        </p:txBody>
      </p:sp>
      <p:sp>
        <p:nvSpPr>
          <p:cNvPr id="424966" name="Text Box 6"/>
          <p:cNvSpPr txBox="1">
            <a:spLocks noChangeArrowheads="1"/>
          </p:cNvSpPr>
          <p:nvPr/>
        </p:nvSpPr>
        <p:spPr bwMode="auto">
          <a:xfrm>
            <a:off x="4894263" y="5305425"/>
            <a:ext cx="42497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Рис 3.а SoftBook от Softbook Press выпускалась одновременно с Rocket eBook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010" name="Picture 3" descr="Pic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71550" y="188913"/>
            <a:ext cx="76327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7011" name="Picture 4" descr="avatar-raven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7012" name="Text Box 5"/>
          <p:cNvSpPr txBox="1">
            <a:spLocks noChangeArrowheads="1"/>
          </p:cNvSpPr>
          <p:nvPr/>
        </p:nvSpPr>
        <p:spPr bwMode="auto">
          <a:xfrm>
            <a:off x="1403350" y="5661025"/>
            <a:ext cx="5616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Рис 4. Принцип действия технологии электронных чернил (</a:t>
            </a:r>
            <a:r>
              <a:rPr lang="en-US" sz="2400"/>
              <a:t>e</a:t>
            </a:r>
            <a:r>
              <a:rPr lang="ru-RU" sz="2400"/>
              <a:t>-</a:t>
            </a:r>
            <a:r>
              <a:rPr lang="en-US" sz="2400"/>
              <a:t>ink</a:t>
            </a:r>
            <a:r>
              <a:rPr lang="ru-RU" sz="2400"/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058" name="Picture 2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9059" name="Text Box 3"/>
          <p:cNvSpPr txBox="1">
            <a:spLocks noChangeArrowheads="1"/>
          </p:cNvSpPr>
          <p:nvPr/>
        </p:nvSpPr>
        <p:spPr bwMode="auto">
          <a:xfrm>
            <a:off x="827088" y="1125538"/>
            <a:ext cx="4249737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23850" indent="-323850" defTabSz="865188">
              <a:buFontTx/>
              <a:buAutoNum type="arabicPeriod"/>
            </a:pPr>
            <a:r>
              <a:rPr lang="ru-RU" sz="2400"/>
              <a:t>Обслуживать как экономически активное население (там выше необходимость в чтении и налоги на финансирование идут оттуда), так и всех, кто придёт</a:t>
            </a:r>
          </a:p>
          <a:p>
            <a:pPr marL="323850" indent="-323850" defTabSz="865188">
              <a:buFontTx/>
              <a:buAutoNum type="arabicPeriod"/>
            </a:pPr>
            <a:r>
              <a:rPr lang="ru-RU" sz="2400"/>
              <a:t>«Завлекать» к чтению (это увеличит и количество пользователей библиотеки и долю экономически активного населения)</a:t>
            </a:r>
          </a:p>
        </p:txBody>
      </p:sp>
      <p:sp>
        <p:nvSpPr>
          <p:cNvPr id="429060" name="Text Box 5"/>
          <p:cNvSpPr txBox="1">
            <a:spLocks noChangeArrowheads="1"/>
          </p:cNvSpPr>
          <p:nvPr/>
        </p:nvSpPr>
        <p:spPr bwMode="auto">
          <a:xfrm>
            <a:off x="250825" y="0"/>
            <a:ext cx="79200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65188"/>
            <a:r>
              <a:rPr lang="ru-RU" sz="3200" b="1">
                <a:solidFill>
                  <a:srgbClr val="800000"/>
                </a:solidFill>
              </a:rPr>
              <a:t>Самое главное:</a:t>
            </a:r>
            <a:br>
              <a:rPr lang="ru-RU" sz="3200" b="1">
                <a:solidFill>
                  <a:srgbClr val="800000"/>
                </a:solidFill>
              </a:rPr>
            </a:br>
            <a:r>
              <a:rPr lang="ru-RU" sz="3200" b="1">
                <a:solidFill>
                  <a:srgbClr val="800000"/>
                </a:solidFill>
              </a:rPr>
              <a:t>ЛЮДИ ДОЛЖНЫ ЧИТАТЬ</a:t>
            </a:r>
            <a:endParaRPr lang="ru-RU"/>
          </a:p>
        </p:txBody>
      </p:sp>
      <p:pic>
        <p:nvPicPr>
          <p:cNvPr id="429061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54600" y="1341438"/>
            <a:ext cx="4089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9062" name="Text Box 6"/>
          <p:cNvSpPr txBox="1">
            <a:spLocks noChangeArrowheads="1"/>
          </p:cNvSpPr>
          <p:nvPr/>
        </p:nvSpPr>
        <p:spPr bwMode="auto">
          <a:xfrm>
            <a:off x="4787900" y="5373688"/>
            <a:ext cx="4356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Вот так сегодня заманивают к чтению детей</a:t>
            </a:r>
            <a:br>
              <a:rPr lang="ru-RU" sz="2400"/>
            </a:br>
            <a:r>
              <a:rPr lang="ru-RU"/>
              <a:t>(</a:t>
            </a:r>
            <a:r>
              <a:rPr lang="ru-RU">
                <a:hlinkClick r:id="rId5"/>
              </a:rPr>
              <a:t>http://vimeo.com/6874085</a:t>
            </a:r>
            <a:r>
              <a:rPr lang="ru-RU"/>
              <a:t>)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1187450" y="476250"/>
            <a:ext cx="72009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/>
              <a:t>В исследовании </a:t>
            </a:r>
            <a:r>
              <a:rPr lang="en-US" sz="2400"/>
              <a:t>II </a:t>
            </a:r>
            <a:r>
              <a:rPr lang="ru-RU" sz="2400"/>
              <a:t>квартала 2009  фирма</a:t>
            </a:r>
            <a:r>
              <a:rPr lang="en-US" sz="2400"/>
              <a:t> Forrester</a:t>
            </a:r>
            <a:r>
              <a:rPr lang="ru-RU" sz="2400"/>
              <a:t> сообщила, что в США</a:t>
            </a:r>
          </a:p>
          <a:p>
            <a:pPr defTabSz="865188"/>
            <a:r>
              <a:rPr lang="ru-RU" sz="2400"/>
              <a:t>17% людей никогда не видели e-</a:t>
            </a:r>
            <a:r>
              <a:rPr lang="en-US" sz="2400"/>
              <a:t>book </a:t>
            </a:r>
            <a:r>
              <a:rPr lang="ru-RU" sz="2400"/>
              <a:t>Reader</a:t>
            </a:r>
          </a:p>
          <a:p>
            <a:pPr defTabSz="865188"/>
            <a:r>
              <a:rPr lang="ru-RU" sz="2400"/>
              <a:t>более 36% видели, но никогда не использовали e-</a:t>
            </a:r>
            <a:r>
              <a:rPr lang="en-US" sz="2400"/>
              <a:t>book </a:t>
            </a:r>
            <a:r>
              <a:rPr lang="ru-RU" sz="2400"/>
              <a:t>Reader.</a:t>
            </a:r>
          </a:p>
          <a:p>
            <a:pPr defTabSz="865188"/>
            <a:endParaRPr lang="ru-RU" sz="2400"/>
          </a:p>
          <a:p>
            <a:pPr defTabSz="865188"/>
            <a:r>
              <a:rPr lang="ru-RU" sz="2400"/>
              <a:t>По экспертным оценкам почти половина населения книги (в любом виде и форме) не читала, не читает и читать не будет</a:t>
            </a:r>
          </a:p>
          <a:p>
            <a:pPr defTabSz="865188"/>
            <a:endParaRPr lang="ru-RU" sz="2400"/>
          </a:p>
          <a:p>
            <a:pPr defTabSz="865188"/>
            <a:r>
              <a:rPr lang="ru-RU" sz="2400"/>
              <a:t>Экспертная оценка: </a:t>
            </a:r>
          </a:p>
          <a:p>
            <a:pPr defTabSz="865188"/>
            <a:r>
              <a:rPr lang="ru-RU" sz="2400"/>
              <a:t>1 </a:t>
            </a:r>
            <a:r>
              <a:rPr lang="en-US" sz="2400"/>
              <a:t>million </a:t>
            </a:r>
            <a:r>
              <a:rPr lang="ru-RU" sz="2400"/>
              <a:t>продаж </a:t>
            </a:r>
            <a:r>
              <a:rPr lang="en-US" sz="2400"/>
              <a:t>e-book reader</a:t>
            </a:r>
            <a:r>
              <a:rPr lang="ru-RU" sz="2400"/>
              <a:t> в 2008, </a:t>
            </a:r>
            <a:endParaRPr lang="en-US" sz="2400"/>
          </a:p>
          <a:p>
            <a:pPr defTabSz="865188"/>
            <a:r>
              <a:rPr lang="ru-RU" sz="2400"/>
              <a:t>удвоение до</a:t>
            </a:r>
            <a:r>
              <a:rPr lang="en-US" sz="2400"/>
              <a:t> </a:t>
            </a:r>
            <a:r>
              <a:rPr lang="ru-RU" sz="2400"/>
              <a:t>2 </a:t>
            </a:r>
            <a:r>
              <a:rPr lang="en-US" sz="2400"/>
              <a:t>million </a:t>
            </a:r>
            <a:r>
              <a:rPr lang="ru-RU" sz="2400"/>
              <a:t>в 2009 году</a:t>
            </a:r>
            <a:r>
              <a:rPr lang="en-US" sz="2400"/>
              <a:t/>
            </a:r>
            <a:br>
              <a:rPr lang="en-US" sz="2400"/>
            </a:br>
            <a:r>
              <a:rPr lang="ru-RU" sz="2400"/>
              <a:t>удвоение в 2010 и 2011 году</a:t>
            </a:r>
            <a:br>
              <a:rPr lang="ru-RU" sz="2400"/>
            </a:br>
            <a:r>
              <a:rPr lang="ru-RU" sz="2400"/>
              <a:t>в 2018 году аналитики ожидают, что объём продаж таких устройств достигнет 77 млн.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5" name="Text Box 6"/>
          <p:cNvSpPr txBox="1">
            <a:spLocks noChangeArrowheads="1"/>
          </p:cNvSpPr>
          <p:nvPr/>
        </p:nvSpPr>
        <p:spPr bwMode="auto">
          <a:xfrm>
            <a:off x="1187450" y="981075"/>
            <a:ext cx="7200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/>
              <a:t>В России:</a:t>
            </a:r>
            <a:br>
              <a:rPr lang="ru-RU" sz="2400"/>
            </a:br>
            <a:r>
              <a:rPr lang="ru-RU" sz="2400"/>
              <a:t>оценка тех, кто книги (в любом виде и форме) не читал, не читает и читать не будет составляет 35-37% (всего населения)</a:t>
            </a:r>
          </a:p>
          <a:p>
            <a:pPr defTabSz="865188"/>
            <a:endParaRPr lang="ru-RU" sz="2400"/>
          </a:p>
          <a:p>
            <a:pPr defTabSz="865188"/>
            <a:r>
              <a:rPr lang="ru-RU" sz="2400"/>
              <a:t> 3 тыс. (в месяц) продаж </a:t>
            </a:r>
            <a:r>
              <a:rPr lang="en-US" sz="2400"/>
              <a:t>e-book reader</a:t>
            </a:r>
            <a:r>
              <a:rPr lang="ru-RU" sz="2400"/>
              <a:t> в 2008, </a:t>
            </a:r>
            <a:endParaRPr lang="en-US" sz="2400"/>
          </a:p>
          <a:p>
            <a:pPr defTabSz="865188"/>
            <a:r>
              <a:rPr lang="ru-RU" sz="2400"/>
              <a:t>20 тыс. (в месяц) в 2009 году</a:t>
            </a:r>
            <a:r>
              <a:rPr lang="en-US" sz="2400"/>
              <a:t/>
            </a:r>
            <a:br>
              <a:rPr lang="en-US" sz="2400"/>
            </a:br>
            <a:r>
              <a:rPr lang="ru-RU" sz="2400"/>
              <a:t>удвоение в текущем 2010 году</a:t>
            </a:r>
            <a:br>
              <a:rPr lang="ru-RU" sz="2400"/>
            </a:br>
            <a:r>
              <a:rPr lang="ru-RU" sz="2400"/>
              <a:t>В 2011 году – 100 тыс. ридеров в месяц)</a:t>
            </a:r>
          </a:p>
          <a:p>
            <a:pPr defTabSz="865188"/>
            <a:endParaRPr lang="ru-RU" sz="2400"/>
          </a:p>
          <a:p>
            <a:pPr defTabSz="865188"/>
            <a:r>
              <a:rPr lang="ru-RU" sz="2400" b="1"/>
              <a:t>Сейчас на руках около 1 миллиона устройств. Потенциальная ёмкость рынка букридеров в России — 4 млн штук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450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045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7088" y="1268413"/>
            <a:ext cx="8137525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1"/>
          <p:cNvSpPr txBox="1">
            <a:spLocks noChangeArrowheads="1"/>
          </p:cNvSpPr>
          <p:nvPr/>
        </p:nvSpPr>
        <p:spPr bwMode="auto">
          <a:xfrm>
            <a:off x="2771775" y="404813"/>
            <a:ext cx="3311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Определения</a:t>
            </a: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1187450" y="1341438"/>
            <a:ext cx="6983413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>
                <a:hlinkClick r:id="rId4"/>
              </a:rPr>
              <a:t>Википедия</a:t>
            </a:r>
            <a:r>
              <a:rPr lang="ru-RU" sz="2400"/>
              <a:t> определяет понятие </a:t>
            </a:r>
            <a:br>
              <a:rPr lang="ru-RU" sz="2400"/>
            </a:br>
            <a:r>
              <a:rPr lang="ru-RU" sz="2400" b="1"/>
              <a:t>электронной книги</a:t>
            </a:r>
            <a:r>
              <a:rPr lang="ru-RU" sz="2400"/>
              <a:t> (е-книги, ebook и пр.) как двуединство, состоящее из электронного документа (вида цифрового контента) и электронного читающего устройства (его также называют</a:t>
            </a:r>
            <a:r>
              <a:rPr lang="ru-RU" sz="2400" b="1"/>
              <a:t> </a:t>
            </a:r>
            <a:r>
              <a:rPr lang="en-US" sz="2400" b="1"/>
              <a:t>e</a:t>
            </a:r>
            <a:r>
              <a:rPr lang="ru-RU" sz="2400" b="1"/>
              <a:t>-</a:t>
            </a:r>
            <a:r>
              <a:rPr lang="en-US" sz="2400" b="1"/>
              <a:t>book reader</a:t>
            </a:r>
            <a:r>
              <a:rPr lang="ru-RU" sz="2400"/>
              <a:t>,  электронной книгой и е-книгой).В рамках данного доклада мы для устройств пользуемся термином </a:t>
            </a:r>
            <a:r>
              <a:rPr lang="en-US" sz="2400"/>
              <a:t>e</a:t>
            </a:r>
            <a:r>
              <a:rPr lang="ru-RU" sz="2400"/>
              <a:t>-</a:t>
            </a:r>
            <a:r>
              <a:rPr lang="en-US" sz="2400"/>
              <a:t>book reader</a:t>
            </a:r>
            <a:r>
              <a:rPr lang="ru-RU" sz="2400"/>
              <a:t> (специализированное устройство для чтения е-книг, ридер или «читалка»), а для контента пользуемся термином </a:t>
            </a:r>
            <a:r>
              <a:rPr lang="ru-RU" sz="2400" b="1"/>
              <a:t>е-книга.</a:t>
            </a:r>
          </a:p>
          <a:p>
            <a:pPr defTabSz="865188">
              <a:spcBef>
                <a:spcPct val="50000"/>
              </a:spcBef>
            </a:pPr>
            <a:endParaRPr lang="ru-RU" sz="24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3" name="Text Box 6"/>
          <p:cNvSpPr txBox="1">
            <a:spLocks noChangeArrowheads="1"/>
          </p:cNvSpPr>
          <p:nvPr/>
        </p:nvSpPr>
        <p:spPr bwMode="auto">
          <a:xfrm>
            <a:off x="755650" y="188913"/>
            <a:ext cx="7200900" cy="66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/>
              <a:t>В сентябре 2009 в России (портал </a:t>
            </a:r>
            <a:r>
              <a:rPr lang="en-US" sz="2400"/>
              <a:t>SuperJob </a:t>
            </a:r>
            <a:r>
              <a:rPr lang="ru-RU" sz="2400"/>
              <a:t>по заказу «Озон») мерили не по всему населению, а по </a:t>
            </a:r>
            <a:r>
              <a:rPr lang="ru-RU" sz="2400" b="1"/>
              <a:t>экономически активному населению старше 18 лет (1800 чел.)</a:t>
            </a:r>
            <a:r>
              <a:rPr lang="ru-RU" sz="2400"/>
              <a:t>:</a:t>
            </a:r>
            <a:br>
              <a:rPr lang="ru-RU" sz="2400"/>
            </a:br>
            <a:endParaRPr lang="ru-RU" sz="2400"/>
          </a:p>
          <a:p>
            <a:pPr defTabSz="865188">
              <a:buFontTx/>
              <a:buChar char="•"/>
            </a:pPr>
            <a:r>
              <a:rPr lang="ru-RU" sz="2400"/>
              <a:t>книги (в любом виде и форме) не читал, не читает и читать не будет - 5-7% (опрошенных)</a:t>
            </a:r>
          </a:p>
          <a:p>
            <a:pPr defTabSz="865188">
              <a:buFontTx/>
              <a:buChar char="•"/>
            </a:pPr>
            <a:r>
              <a:rPr lang="ru-RU" sz="2400"/>
              <a:t>традиционные бумажные книги предпочитают 80% (опрошенных)</a:t>
            </a:r>
            <a:br>
              <a:rPr lang="ru-RU" sz="2400"/>
            </a:br>
            <a:r>
              <a:rPr lang="ru-RU"/>
              <a:t>У традиционных книг больше поклонников среди женщин, нежели среди мужчин (87% и 72% соответственно). Кроме того, больше всего любителей бумажных изданий наблюдается среди респондентов в возрасте от 45 до 55 лет (85%).</a:t>
            </a:r>
          </a:p>
          <a:p>
            <a:pPr defTabSz="865188">
              <a:buFontTx/>
              <a:buChar char="•"/>
            </a:pPr>
            <a:r>
              <a:rPr lang="ru-RU" sz="2400"/>
              <a:t>среди любителей цифровых книг вдвое больше мужчин, чем женщин (17% против 8%). Удивительно, но наравне с молодыми респондентами от 18 до 35 лет в любви к электронным книжкам признаются россияне старше 55 лет (по 13%).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4213" y="260350"/>
            <a:ext cx="80645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854" name="Picture 5" descr="avatar-raven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5" name="Picture 7"/>
          <p:cNvPicPr>
            <a:picLocks noChangeAspect="1" noChangeArrowheads="1"/>
          </p:cNvPicPr>
          <p:nvPr/>
        </p:nvPicPr>
        <p:blipFill>
          <a:blip r:embed="rId5" cstate="screen">
            <a:lum contrast="6000"/>
          </a:blip>
          <a:srcRect/>
          <a:stretch>
            <a:fillRect/>
          </a:stretch>
        </p:blipFill>
        <p:spPr bwMode="auto">
          <a:xfrm>
            <a:off x="827088" y="3141663"/>
            <a:ext cx="78486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856" name="Text Box 8"/>
          <p:cNvSpPr txBox="1">
            <a:spLocks noChangeArrowheads="1"/>
          </p:cNvSpPr>
          <p:nvPr/>
        </p:nvSpPr>
        <p:spPr bwMode="auto">
          <a:xfrm>
            <a:off x="4572000" y="5516563"/>
            <a:ext cx="39608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1200"/>
              <a:t>Место проведения опроса: Россия, все округа</a:t>
            </a:r>
            <a:br>
              <a:rPr lang="ru-RU" sz="1200"/>
            </a:br>
            <a:r>
              <a:rPr lang="ru-RU" sz="1200"/>
              <a:t>Заказчик: </a:t>
            </a:r>
            <a:r>
              <a:rPr lang="ru-RU" sz="1200">
                <a:hlinkClick r:id="rId6"/>
              </a:rPr>
              <a:t>Ozon.ru</a:t>
            </a:r>
            <a:r>
              <a:rPr lang="ru-RU" sz="1200"/>
              <a:t/>
            </a:r>
            <a:br>
              <a:rPr lang="ru-RU" sz="1200"/>
            </a:br>
            <a:r>
              <a:rPr lang="ru-RU" sz="1200"/>
              <a:t>Время проведения: 18-19 сентября 2009 года</a:t>
            </a:r>
            <a:br>
              <a:rPr lang="ru-RU" sz="1200"/>
            </a:br>
            <a:r>
              <a:rPr lang="ru-RU" sz="1200"/>
              <a:t>Исследуемая совокупность: экономически активные жители России старше 18 лет</a:t>
            </a:r>
            <a:br>
              <a:rPr lang="ru-RU" sz="1200"/>
            </a:br>
            <a:r>
              <a:rPr lang="ru-RU" sz="1200"/>
              <a:t>Размер выборки: 1800 респондентов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146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0148" name="Text Box 4"/>
          <p:cNvSpPr txBox="1">
            <a:spLocks noChangeArrowheads="1"/>
          </p:cNvSpPr>
          <p:nvPr/>
        </p:nvSpPr>
        <p:spPr bwMode="auto">
          <a:xfrm>
            <a:off x="900113" y="115888"/>
            <a:ext cx="73437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В мае 2011 опубликован </a:t>
            </a:r>
            <a:br>
              <a:rPr lang="ru-RU" sz="2400" b="1"/>
            </a:br>
            <a:r>
              <a:rPr lang="ru-RU" sz="2400" b="1"/>
              <a:t>(</a:t>
            </a:r>
            <a:r>
              <a:rPr lang="ru-RU" sz="2400" b="1">
                <a:hlinkClick r:id="rId4"/>
              </a:rPr>
              <a:t>Доклад (отраслевой)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400" b="1"/>
              <a:t>по книжному рынку в РФ</a:t>
            </a:r>
            <a:r>
              <a:rPr lang="ru-RU" sz="2400"/>
              <a:t> </a:t>
            </a:r>
          </a:p>
        </p:txBody>
      </p:sp>
      <p:pic>
        <p:nvPicPr>
          <p:cNvPr id="39014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87450" y="1412875"/>
            <a:ext cx="57150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0150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116013" y="2800350"/>
            <a:ext cx="56769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0151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235825" y="3500438"/>
            <a:ext cx="13811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338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833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950" y="549275"/>
            <a:ext cx="4852988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8340" name="Text Box 4"/>
          <p:cNvSpPr txBox="1">
            <a:spLocks noChangeArrowheads="1"/>
          </p:cNvSpPr>
          <p:nvPr/>
        </p:nvSpPr>
        <p:spPr bwMode="auto">
          <a:xfrm>
            <a:off x="755650" y="115888"/>
            <a:ext cx="691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Итог падения интереса к чтению:</a:t>
            </a:r>
          </a:p>
        </p:txBody>
      </p:sp>
      <p:pic>
        <p:nvPicPr>
          <p:cNvPr id="398341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16463" y="3644900"/>
            <a:ext cx="4256087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8342" name="Text Box 6"/>
          <p:cNvSpPr txBox="1">
            <a:spLocks noChangeArrowheads="1"/>
          </p:cNvSpPr>
          <p:nvPr/>
        </p:nvSpPr>
        <p:spPr bwMode="auto">
          <a:xfrm>
            <a:off x="5076825" y="1125538"/>
            <a:ext cx="381635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/>
              <a:t>Объем книжного рынка в России сократился в 2010 году более чем на 8%, до 64,6 млрд руб., подсчитала Роспечать. Главная причина — общее снижение интереса к чтению. Продажи книг в электронном формате удвоились примерно до 60,72 млн руб., но все равно пока не превышают 0,1% рынка.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434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2435" name="Text Box 6"/>
          <p:cNvSpPr txBox="1">
            <a:spLocks noChangeArrowheads="1"/>
          </p:cNvSpPr>
          <p:nvPr/>
        </p:nvSpPr>
        <p:spPr bwMode="auto">
          <a:xfrm>
            <a:off x="684213" y="188913"/>
            <a:ext cx="76327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 b="1"/>
              <a:t>Е-книги в Китае «оккупировали» примерно 24% рынка цифровой продукции.</a:t>
            </a:r>
          </a:p>
          <a:p>
            <a:pPr defTabSz="865188"/>
            <a:r>
              <a:rPr lang="ru-RU" sz="2400" b="1"/>
              <a:t>В 2009 стоимость общего объёма изданной электронной печати приблизилась к 80 млрд. юаней (около 12 млрд долларов), а средний годовой рост превысил 55%.</a:t>
            </a:r>
          </a:p>
          <a:p>
            <a:pPr defTabSz="865188"/>
            <a:r>
              <a:rPr lang="ru-RU" sz="2400" b="1"/>
              <a:t>В начале мая 2010 China Mobile – завершил разработку онлайн-платформы, на базе которой открылся ранее анонсируемый крупнейший в Китае ритейлер электронных книг. Доступ к контенту пользователи получают по технологии 3G с различных устройств, в том числе специально разработанных местными компаниями с учетом нового сервиса. Появление нескольких ридеров, брендированных China Mobile, также вскоре ожидается на рынке.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482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4483" name="Text Box 6"/>
          <p:cNvSpPr txBox="1">
            <a:spLocks noChangeArrowheads="1"/>
          </p:cNvSpPr>
          <p:nvPr/>
        </p:nvSpPr>
        <p:spPr bwMode="auto">
          <a:xfrm>
            <a:off x="827088" y="260350"/>
            <a:ext cx="799306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 b="1"/>
              <a:t>Наш отечественный рынок растет на 200% каждый год, а американский на 400%. В среднем за год. Этот рост касается всего – контента, заинтересованных потребителей, устройств</a:t>
            </a:r>
          </a:p>
          <a:p>
            <a:pPr defTabSz="865188"/>
            <a:endParaRPr lang="ru-RU" sz="2400" b="1"/>
          </a:p>
          <a:p>
            <a:pPr defTabSz="865188"/>
            <a:r>
              <a:rPr lang="ru-RU" sz="2400" b="1"/>
              <a:t>Американские гиганты-издатели могут предложить уже более 1 млн. единиц электронных книг, журналов и газет, а мы топчемся где-то на уровне 30.000 единиц. Это касается не одного взятого издателя/продавца, а всей статистики всего рынка.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242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4243" name="Text Box 3"/>
          <p:cNvSpPr txBox="1">
            <a:spLocks noChangeArrowheads="1"/>
          </p:cNvSpPr>
          <p:nvPr/>
        </p:nvSpPr>
        <p:spPr bwMode="auto">
          <a:xfrm>
            <a:off x="1042988" y="981075"/>
            <a:ext cx="77057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Материал от ProBooks </a:t>
            </a:r>
            <a:r>
              <a:rPr lang="ru-RU" sz="2400" b="1">
                <a:hlinkClick r:id="rId4"/>
              </a:rPr>
              <a:t>Книжный рынок США будет «проседать» в среднем на 3% в год </a:t>
            </a:r>
            <a:r>
              <a:rPr lang="ru-RU" sz="2400" b="1"/>
              <a:t> Аналитики в очередной раз предположили, как скажется растущая популярность цифровых книг на конкретных доходах издателей в течение ближайших лет (падение на 5% в год печатного сегмента и рост на 40% цифрового с перспективой 13% рынка в 2014 году  при 30 миллионов продаж ридеров в 2014 году против 9,7 миллиона в 2010 году..)</a:t>
            </a:r>
            <a:br>
              <a:rPr lang="ru-RU" sz="2400" b="1"/>
            </a:br>
            <a:r>
              <a:rPr lang="ru-RU" sz="2400" b="1">
                <a:hlinkClick r:id="rId4"/>
              </a:rPr>
              <a:t>Прочитать полностью на ProBooks</a:t>
            </a:r>
            <a:r>
              <a:rPr lang="ru-RU" sz="2400" b="1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386" name="Picture 5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0387" name="Text Box 3"/>
          <p:cNvSpPr txBox="1">
            <a:spLocks noChangeArrowheads="1"/>
          </p:cNvSpPr>
          <p:nvPr/>
        </p:nvSpPr>
        <p:spPr bwMode="auto">
          <a:xfrm>
            <a:off x="611188" y="26035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Разница между цифровыми рынками США/ЕС</a:t>
            </a:r>
            <a:endParaRPr lang="ru-RU" sz="2400"/>
          </a:p>
        </p:txBody>
      </p:sp>
      <p:sp>
        <p:nvSpPr>
          <p:cNvPr id="400388" name="Text Box 4"/>
          <p:cNvSpPr txBox="1">
            <a:spLocks noChangeArrowheads="1"/>
          </p:cNvSpPr>
          <p:nvPr/>
        </p:nvSpPr>
        <p:spPr bwMode="auto">
          <a:xfrm>
            <a:off x="1042988" y="1412875"/>
            <a:ext cx="74898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Рынка (за исключением UK, где доля рынка почти как в США) в Европе ещё нет. Доля рынка [которую занимают е-книги]  отличается в странах, где первый шаг уже сделан – таких как Испания (1,7%) и Голандия  (0,8%) – и а странах, где о такой доле говорить рано – таких как Германия (&lt;0,5%) и Италия (&lt;0,1%). </a:t>
            </a:r>
          </a:p>
        </p:txBody>
      </p:sp>
      <p:sp>
        <p:nvSpPr>
          <p:cNvPr id="400389" name="Text Box 5"/>
          <p:cNvSpPr txBox="1">
            <a:spLocks noChangeArrowheads="1"/>
          </p:cNvSpPr>
          <p:nvPr/>
        </p:nvSpPr>
        <p:spPr bwMode="auto">
          <a:xfrm>
            <a:off x="971550" y="5229225"/>
            <a:ext cx="8064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/>
              <a:t>Англо-саксонский рынок подминает под себя (благодаря проникновению Английского) прочие рынки Европы и начинает их колонизацию</a:t>
            </a:r>
          </a:p>
          <a:p>
            <a:pPr defTabSz="865188">
              <a:spcBef>
                <a:spcPct val="50000"/>
              </a:spcBef>
            </a:pPr>
            <a:r>
              <a:rPr lang="ru-RU"/>
              <a:t>Так и до России дойдут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618" name="Picture 2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7619" name="Text Box 4"/>
          <p:cNvSpPr txBox="1">
            <a:spLocks noChangeArrowheads="1"/>
          </p:cNvSpPr>
          <p:nvPr/>
        </p:nvSpPr>
        <p:spPr bwMode="auto">
          <a:xfrm>
            <a:off x="1042988" y="1412875"/>
            <a:ext cx="7704137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Бум на рынке е-книг уже начинается, а его пик «назначен» на 20</a:t>
            </a:r>
            <a:r>
              <a:rPr lang="en-US" sz="3200" b="1">
                <a:solidFill>
                  <a:srgbClr val="800000"/>
                </a:solidFill>
              </a:rPr>
              <a:t>1</a:t>
            </a:r>
            <a:r>
              <a:rPr lang="ru-RU" sz="3200" b="1">
                <a:solidFill>
                  <a:srgbClr val="800000"/>
                </a:solidFill>
              </a:rPr>
              <a:t>1-2013 годы. </a:t>
            </a:r>
            <a:br>
              <a:rPr lang="ru-RU" sz="3200" b="1">
                <a:solidFill>
                  <a:srgbClr val="800000"/>
                </a:solidFill>
              </a:rPr>
            </a:br>
            <a:r>
              <a:rPr lang="ru-RU" sz="3200" b="1">
                <a:solidFill>
                  <a:srgbClr val="800000"/>
                </a:solidFill>
              </a:rPr>
              <a:t>И библиотекам, на мой взгляд, пора  быть готовым к наступающей реальности. </a:t>
            </a:r>
            <a:br>
              <a:rPr lang="ru-RU" sz="3200" b="1">
                <a:solidFill>
                  <a:srgbClr val="800000"/>
                </a:solidFill>
              </a:rPr>
            </a:br>
            <a:r>
              <a:rPr lang="ru-RU" sz="3200" b="1">
                <a:solidFill>
                  <a:srgbClr val="800000"/>
                </a:solidFill>
              </a:rPr>
              <a:t>К счастью пока  год-другой у российских библиотек еще есть, но не больше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3"/>
          <p:cNvSpPr txBox="1">
            <a:spLocks noChangeArrowheads="1"/>
          </p:cNvSpPr>
          <p:nvPr/>
        </p:nvSpPr>
        <p:spPr bwMode="auto">
          <a:xfrm>
            <a:off x="2195513" y="404813"/>
            <a:ext cx="540067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ru-RU" sz="3400" b="1">
                <a:solidFill>
                  <a:srgbClr val="800000"/>
                </a:solidFill>
              </a:rPr>
              <a:t>Призываем к сотрудничеству</a:t>
            </a:r>
          </a:p>
        </p:txBody>
      </p:sp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2124075" y="1773238"/>
            <a:ext cx="59404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b="1"/>
              <a:t>Материалы по е-книгам станут содержанием:</a:t>
            </a:r>
          </a:p>
        </p:txBody>
      </p:sp>
      <p:sp>
        <p:nvSpPr>
          <p:cNvPr id="93188" name="Text Box 5"/>
          <p:cNvSpPr txBox="1">
            <a:spLocks noChangeArrowheads="1"/>
          </p:cNvSpPr>
          <p:nvPr/>
        </p:nvSpPr>
        <p:spPr bwMode="auto">
          <a:xfrm>
            <a:off x="1042988" y="2636838"/>
            <a:ext cx="7740650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marL="431800" indent="-431800" defTabSz="865188">
              <a:spcBef>
                <a:spcPct val="50000"/>
              </a:spcBef>
              <a:buFontTx/>
              <a:buAutoNum type="arabicPeriod"/>
            </a:pPr>
            <a:r>
              <a:rPr lang="ru-RU" sz="3400"/>
              <a:t>Раздела сайта РГЮБ </a:t>
            </a:r>
            <a:br>
              <a:rPr lang="ru-RU" sz="3400"/>
            </a:br>
            <a:r>
              <a:rPr lang="en-US" sz="3400">
                <a:hlinkClick r:id="rId3"/>
              </a:rPr>
              <a:t>Http://blog.rgub.ru/ekniga</a:t>
            </a:r>
            <a:r>
              <a:rPr lang="en-US" sz="3400"/>
              <a:t> </a:t>
            </a:r>
            <a:r>
              <a:rPr lang="ru-RU" sz="3400"/>
              <a:t>и его эха </a:t>
            </a:r>
            <a:r>
              <a:rPr lang="en-US" sz="3400">
                <a:hlinkClick r:id="rId4"/>
              </a:rPr>
              <a:t>http://ekniga.livejournal.com</a:t>
            </a:r>
            <a:r>
              <a:rPr lang="en-US" sz="3400"/>
              <a:t> </a:t>
            </a:r>
            <a:endParaRPr lang="ru-RU" sz="3400"/>
          </a:p>
          <a:p>
            <a:pPr marL="431800" indent="-431800" defTabSz="865188">
              <a:spcBef>
                <a:spcPct val="50000"/>
              </a:spcBef>
              <a:buFontTx/>
              <a:buAutoNum type="arabicPeriod"/>
            </a:pPr>
            <a:r>
              <a:rPr lang="ru-RU" sz="3400"/>
              <a:t>Рубрики информационно-аналитического вестника</a:t>
            </a:r>
          </a:p>
        </p:txBody>
      </p:sp>
      <p:pic>
        <p:nvPicPr>
          <p:cNvPr id="93189" name="Picture 7" descr="avatar-raven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11"/>
          <p:cNvSpPr txBox="1">
            <a:spLocks noChangeArrowheads="1"/>
          </p:cNvSpPr>
          <p:nvPr/>
        </p:nvSpPr>
        <p:spPr bwMode="auto">
          <a:xfrm>
            <a:off x="1331913" y="1484313"/>
            <a:ext cx="691197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/>
            <a:r>
              <a:rPr lang="ru-RU" sz="2400" b="1"/>
              <a:t>С точки зрения Библиотекаря</a:t>
            </a:r>
          </a:p>
          <a:p>
            <a:pPr defTabSz="865188"/>
            <a:r>
              <a:rPr lang="ru-RU" sz="2400" b="1"/>
              <a:t>ebooks</a:t>
            </a:r>
            <a:r>
              <a:rPr lang="ru-RU" sz="2400"/>
              <a:t> (е-книги)- это купленные (с точки зрения библиотекаря, крайне важно, что они - лицензионно чистые и пригодные для выдачи пользователям) книги в цифровой форме</a:t>
            </a:r>
            <a:endParaRPr lang="ru-RU" sz="2400" b="1"/>
          </a:p>
          <a:p>
            <a:pPr defTabSz="865188"/>
            <a:r>
              <a:rPr lang="ru-RU" sz="2400" b="1"/>
              <a:t>digital books</a:t>
            </a:r>
            <a:r>
              <a:rPr lang="ru-RU" sz="2400"/>
              <a:t> (цифровые книги)- это оцифрованные библиотекарями книги (с точки зрения библиотекаря, крайне важно, что оцифрована литература либо с истекшим сроком защиты авторских прав, либо с официального согласия правообладателей)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827088" y="3068638"/>
            <a:ext cx="8532812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400"/>
              <a:t>E-mail:</a:t>
            </a:r>
            <a:r>
              <a:rPr lang="en-US" sz="3400">
                <a:hlinkClick r:id="rId3"/>
              </a:rPr>
              <a:t>pu@rgub.ru</a:t>
            </a:r>
            <a:r>
              <a:rPr lang="en-US" sz="3400"/>
              <a:t> </a:t>
            </a:r>
            <a:r>
              <a:rPr lang="ru-RU" sz="3400"/>
              <a:t>или </a:t>
            </a:r>
            <a:r>
              <a:rPr lang="en-US" sz="3400">
                <a:hlinkClick r:id="rId4"/>
              </a:rPr>
              <a:t>e-book@rgub.ru</a:t>
            </a:r>
            <a:r>
              <a:rPr lang="en-US" sz="3400"/>
              <a:t> </a:t>
            </a:r>
          </a:p>
          <a:p>
            <a:pPr defTabSz="865188">
              <a:spcBef>
                <a:spcPct val="50000"/>
              </a:spcBef>
            </a:pPr>
            <a:r>
              <a:rPr lang="en-US" sz="3400"/>
              <a:t>ICQ: </a:t>
            </a:r>
            <a:r>
              <a:rPr lang="ru-RU" sz="3400"/>
              <a:t>67765083 - (pu)</a:t>
            </a:r>
            <a:r>
              <a:rPr lang="en-US" sz="3400"/>
              <a:t>   </a:t>
            </a:r>
            <a:endParaRPr lang="ru-RU" sz="3400"/>
          </a:p>
          <a:p>
            <a:pPr defTabSz="865188">
              <a:spcBef>
                <a:spcPct val="50000"/>
              </a:spcBef>
            </a:pPr>
            <a:r>
              <a:rPr lang="en-US" sz="3400"/>
              <a:t>Googletalk(Jabber) </a:t>
            </a:r>
            <a:r>
              <a:rPr lang="en-US" sz="3400">
                <a:hlinkClick r:id="rId5"/>
              </a:rPr>
              <a:t>alexpuru@gmail.com</a:t>
            </a:r>
            <a:r>
              <a:rPr lang="en-US" sz="3400"/>
              <a:t> </a:t>
            </a:r>
            <a:endParaRPr lang="ru-RU" sz="3400"/>
          </a:p>
        </p:txBody>
      </p:sp>
      <p:sp>
        <p:nvSpPr>
          <p:cNvPr id="94211" name="Text Box 5"/>
          <p:cNvSpPr txBox="1">
            <a:spLocks noChangeArrowheads="1"/>
          </p:cNvSpPr>
          <p:nvPr/>
        </p:nvSpPr>
        <p:spPr bwMode="auto">
          <a:xfrm>
            <a:off x="1763713" y="333375"/>
            <a:ext cx="61563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57" tIns="43228" rIns="86457" bIns="43228">
            <a:spAutoFit/>
          </a:bodyPr>
          <a:lstStyle/>
          <a:p>
            <a:pPr algn="ctr" defTabSz="865188"/>
            <a:r>
              <a:rPr lang="ru-RU" sz="3400" b="1">
                <a:solidFill>
                  <a:srgbClr val="800000"/>
                </a:solidFill>
              </a:rPr>
              <a:t>Вопросы сотрудничества</a:t>
            </a:r>
          </a:p>
          <a:p>
            <a:pPr algn="ctr" defTabSz="865188"/>
            <a:r>
              <a:rPr lang="ru-RU" sz="3400" b="1">
                <a:solidFill>
                  <a:srgbClr val="800000"/>
                </a:solidFill>
              </a:rPr>
              <a:t>и запрос материалов</a:t>
            </a:r>
          </a:p>
          <a:p>
            <a:pPr algn="ctr" defTabSz="865188"/>
            <a:endParaRPr lang="ru-RU" sz="3400" b="1">
              <a:solidFill>
                <a:srgbClr val="800000"/>
              </a:solidFill>
            </a:endParaRPr>
          </a:p>
        </p:txBody>
      </p:sp>
      <p:sp>
        <p:nvSpPr>
          <p:cNvPr id="94212" name="Text Box 6"/>
          <p:cNvSpPr txBox="1">
            <a:spLocks noChangeArrowheads="1"/>
          </p:cNvSpPr>
          <p:nvPr/>
        </p:nvSpPr>
        <p:spPr bwMode="auto">
          <a:xfrm>
            <a:off x="539750" y="5487988"/>
            <a:ext cx="8712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400"/>
              <a:t/>
            </a:r>
            <a:br>
              <a:rPr lang="en-US" sz="2400"/>
            </a:br>
            <a:r>
              <a:rPr lang="ru-RU" sz="2400"/>
              <a:t> </a:t>
            </a:r>
            <a:r>
              <a:rPr lang="ru-RU" sz="2400" b="1"/>
              <a:t/>
            </a:r>
            <a:br>
              <a:rPr lang="ru-RU" sz="2400" b="1"/>
            </a:br>
            <a:endParaRPr lang="ru-RU" sz="2400" b="1"/>
          </a:p>
        </p:txBody>
      </p:sp>
      <p:pic>
        <p:nvPicPr>
          <p:cNvPr id="94213" name="Picture 7" descr="avatar-raven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10" descr="avatar-raven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9317" name="Text Box 5"/>
          <p:cNvSpPr txBox="1">
            <a:spLocks noChangeArrowheads="1"/>
          </p:cNvSpPr>
          <p:nvPr/>
        </p:nvSpPr>
        <p:spPr bwMode="auto">
          <a:xfrm>
            <a:off x="1116013" y="6021388"/>
            <a:ext cx="7559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/>
              <a:t>Вот так это выглядит «вживую» (</a:t>
            </a:r>
            <a:r>
              <a:rPr lang="en-US" sz="2400"/>
              <a:t>Click)</a:t>
            </a:r>
            <a:endParaRPr lang="ru-RU" sz="2400"/>
          </a:p>
        </p:txBody>
      </p:sp>
      <p:pic>
        <p:nvPicPr>
          <p:cNvPr id="269318" name="lb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9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9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31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931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530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6531" name="Text Box 11"/>
          <p:cNvSpPr txBox="1">
            <a:spLocks noChangeArrowheads="1"/>
          </p:cNvSpPr>
          <p:nvPr/>
        </p:nvSpPr>
        <p:spPr bwMode="auto">
          <a:xfrm>
            <a:off x="1187450" y="0"/>
            <a:ext cx="6553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Первые е-тексты в СССР</a:t>
            </a:r>
            <a:br>
              <a:rPr lang="ru-RU" sz="3200" b="1">
                <a:solidFill>
                  <a:srgbClr val="800000"/>
                </a:solidFill>
              </a:rPr>
            </a:br>
            <a:r>
              <a:rPr lang="ru-RU" sz="3200" b="1">
                <a:solidFill>
                  <a:srgbClr val="800000"/>
                </a:solidFill>
              </a:rPr>
              <a:t>70-е годы </a:t>
            </a:r>
          </a:p>
        </p:txBody>
      </p:sp>
      <p:pic>
        <p:nvPicPr>
          <p:cNvPr id="40653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388" y="1052513"/>
            <a:ext cx="4537075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6533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19463" y="3395663"/>
            <a:ext cx="5824537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578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857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288" y="188913"/>
            <a:ext cx="5002212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8580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580063" y="2492375"/>
            <a:ext cx="3276600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26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2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75920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628" name="Text Box 4"/>
          <p:cNvSpPr txBox="1">
            <a:spLocks noChangeArrowheads="1"/>
          </p:cNvSpPr>
          <p:nvPr/>
        </p:nvSpPr>
        <p:spPr bwMode="auto">
          <a:xfrm>
            <a:off x="3924300" y="260350"/>
            <a:ext cx="36004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Родился из-за того, что у основателя образовался излишек машинного времени и памяти</a:t>
            </a:r>
          </a:p>
        </p:txBody>
      </p:sp>
      <p:pic>
        <p:nvPicPr>
          <p:cNvPr id="41062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03575" y="2636838"/>
            <a:ext cx="57531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674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675" name="Rectangle 3"/>
          <p:cNvSpPr>
            <a:spLocks noChangeArrowheads="1"/>
          </p:cNvSpPr>
          <p:nvPr/>
        </p:nvSpPr>
        <p:spPr bwMode="auto">
          <a:xfrm>
            <a:off x="1403350" y="333375"/>
            <a:ext cx="63134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200" b="1">
                <a:solidFill>
                  <a:srgbClr val="800000"/>
                </a:solidFill>
              </a:rPr>
              <a:t>Browse By Language: Russian</a:t>
            </a:r>
          </a:p>
          <a:p>
            <a:pPr eaLnBrk="0" hangingPunct="0"/>
            <a:endParaRPr lang="ru-RU"/>
          </a:p>
        </p:txBody>
      </p:sp>
      <p:sp>
        <p:nvSpPr>
          <p:cNvPr id="412676" name="Text Box 4"/>
          <p:cNvSpPr txBox="1">
            <a:spLocks noChangeArrowheads="1"/>
          </p:cNvSpPr>
          <p:nvPr/>
        </p:nvSpPr>
        <p:spPr bwMode="auto">
          <a:xfrm>
            <a:off x="827088" y="1341438"/>
            <a:ext cx="8316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>
                <a:hlinkClick r:id="rId4"/>
              </a:rPr>
              <a:t>http://www.gutenberg.org/browse/languages/ru</a:t>
            </a:r>
            <a:r>
              <a:rPr lang="ru-RU" sz="2400" b="1"/>
              <a:t> </a:t>
            </a:r>
          </a:p>
        </p:txBody>
      </p:sp>
      <p:pic>
        <p:nvPicPr>
          <p:cNvPr id="412677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7088" y="2924175"/>
            <a:ext cx="8097837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722" name="Picture 8" descr="avatar-rave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0"/>
            <a:ext cx="9334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4723" name="Text Box 11"/>
          <p:cNvSpPr txBox="1">
            <a:spLocks noChangeArrowheads="1"/>
          </p:cNvSpPr>
          <p:nvPr/>
        </p:nvSpPr>
        <p:spPr bwMode="auto">
          <a:xfrm>
            <a:off x="755650" y="333375"/>
            <a:ext cx="6480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</a:rPr>
              <a:t>Библиотека Мошкова 1994</a:t>
            </a:r>
          </a:p>
        </p:txBody>
      </p:sp>
      <p:pic>
        <p:nvPicPr>
          <p:cNvPr id="41472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288" y="1125538"/>
            <a:ext cx="244475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4725" name="Text Box 5"/>
          <p:cNvSpPr txBox="1">
            <a:spLocks noChangeArrowheads="1"/>
          </p:cNvSpPr>
          <p:nvPr/>
        </p:nvSpPr>
        <p:spPr bwMode="auto">
          <a:xfrm>
            <a:off x="3563938" y="1916113"/>
            <a:ext cx="5040312" cy="400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ru-RU" sz="2400" b="1"/>
              <a:t>Сама библиотека </a:t>
            </a:r>
            <a:r>
              <a:rPr lang="ru-RU" sz="2400" b="1">
                <a:hlinkClick r:id="rId5"/>
              </a:rPr>
              <a:t>Lib.Ru</a:t>
            </a:r>
            <a:endParaRPr lang="ru-RU" sz="2400" b="1"/>
          </a:p>
          <a:p>
            <a:pPr defTabSz="865188"/>
            <a:endParaRPr lang="ru-RU" b="1"/>
          </a:p>
          <a:p>
            <a:pPr defTabSz="865188"/>
            <a:r>
              <a:rPr lang="ru-RU" sz="2400" b="1">
                <a:hlinkClick r:id="rId6"/>
              </a:rPr>
              <a:t>Литературные архивы в Интернетe</a:t>
            </a:r>
            <a:r>
              <a:rPr lang="ru-RU" sz="2400" b="1"/>
              <a:t> </a:t>
            </a:r>
          </a:p>
          <a:p>
            <a:pPr defTabSz="865188"/>
            <a:r>
              <a:rPr lang="ru-RU" sz="2400" b="1">
                <a:hlinkClick r:id="rId7"/>
              </a:rPr>
              <a:t>Электронные библиотеки, объединяйтесь</a:t>
            </a:r>
            <a:r>
              <a:rPr lang="ru-RU" sz="2400" b="1"/>
              <a:t> </a:t>
            </a:r>
          </a:p>
          <a:p>
            <a:pPr defTabSz="865188"/>
            <a:r>
              <a:rPr lang="ru-RU" sz="2400" b="1">
                <a:hlinkClick r:id="rId8"/>
              </a:rPr>
              <a:t>Разнообразные тексты</a:t>
            </a:r>
            <a:r>
              <a:rPr lang="ru-RU" sz="2400" b="1"/>
              <a:t> </a:t>
            </a:r>
          </a:p>
          <a:p>
            <a:pPr defTabSz="865188"/>
            <a:r>
              <a:rPr lang="ru-RU" sz="2400" b="1">
                <a:hlinkClick r:id="rId9"/>
              </a:rPr>
              <a:t>Если у Вас есть что положить в библиотеку</a:t>
            </a:r>
            <a:r>
              <a:rPr lang="ru-RU" sz="2400" b="1"/>
              <a:t> </a:t>
            </a:r>
          </a:p>
          <a:p>
            <a:pPr defTabSz="865188"/>
            <a:r>
              <a:rPr lang="ru-RU" sz="2400" b="1">
                <a:hlinkClick r:id="rId10"/>
              </a:rPr>
              <a:t>О правах, разрешениях, copyright</a:t>
            </a:r>
            <a:r>
              <a:rPr lang="ru-RU" sz="2400" b="1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braryru">
  <a:themeElements>
    <a:clrScheme name="libraryr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braryru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51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51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libraryr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braryr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braryr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Settings\Librarian\Application Data\Microsoft\Шаблоны\libraryru.pot</Template>
  <TotalTime>2805</TotalTime>
  <Words>1067</Words>
  <Application>Microsoft Office PowerPoint</Application>
  <PresentationFormat>Экран (4:3)</PresentationFormat>
  <Paragraphs>117</Paragraphs>
  <Slides>30</Slides>
  <Notes>30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libraryru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Состояние и перспективы развития виртуального справочного обслуживания русскоязычных пользователей в библиотечном пространстве Интернета</dc:title>
  <dc:creator>MM</dc:creator>
  <cp:lastModifiedBy>Feder</cp:lastModifiedBy>
  <cp:revision>162</cp:revision>
  <dcterms:created xsi:type="dcterms:W3CDTF">2006-06-15T05:47:24Z</dcterms:created>
  <dcterms:modified xsi:type="dcterms:W3CDTF">2014-05-07T07:25:07Z</dcterms:modified>
</cp:coreProperties>
</file>