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76" r:id="rId3"/>
    <p:sldMasterId id="2147483687" r:id="rId4"/>
  </p:sldMasterIdLst>
  <p:notesMasterIdLst>
    <p:notesMasterId r:id="rId26"/>
  </p:notesMasterIdLst>
  <p:sldIdLst>
    <p:sldId id="311" r:id="rId5"/>
    <p:sldId id="281" r:id="rId6"/>
    <p:sldId id="291" r:id="rId7"/>
    <p:sldId id="293" r:id="rId8"/>
    <p:sldId id="292" r:id="rId9"/>
    <p:sldId id="296" r:id="rId10"/>
    <p:sldId id="295" r:id="rId11"/>
    <p:sldId id="298" r:id="rId12"/>
    <p:sldId id="299" r:id="rId13"/>
    <p:sldId id="304" r:id="rId14"/>
    <p:sldId id="303" r:id="rId15"/>
    <p:sldId id="305" r:id="rId16"/>
    <p:sldId id="310" r:id="rId17"/>
    <p:sldId id="300" r:id="rId18"/>
    <p:sldId id="301" r:id="rId19"/>
    <p:sldId id="302" r:id="rId20"/>
    <p:sldId id="309" r:id="rId21"/>
    <p:sldId id="288" r:id="rId22"/>
    <p:sldId id="307" r:id="rId23"/>
    <p:sldId id="306" r:id="rId24"/>
    <p:sldId id="28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15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6" autoAdjust="0"/>
    <p:restoredTop sz="86714" autoAdjust="0"/>
  </p:normalViewPr>
  <p:slideViewPr>
    <p:cSldViewPr>
      <p:cViewPr varScale="1">
        <p:scale>
          <a:sx n="74" d="100"/>
          <a:sy n="74" d="100"/>
        </p:scale>
        <p:origin x="-7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936E67-2634-4FF7-9ECB-9D9D62F6EC3B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3B79CB-8475-4767-8E15-0CA4702C9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41284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73DDECA-0728-464C-83A2-9A7D2DBC82B2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150133-48D4-48AE-B86A-764846D0B45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lue-bar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blue-bar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Program Files\Microsoft Resource DVD Artwork\DVD_ART\BoxShots_Logos\MICROSOFT\Microsoft Logo Black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04138" y="6443663"/>
            <a:ext cx="12192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1735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-35356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>
              <a:contourClr>
                <a:srgbClr val="F4A234"/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9600" b="1" i="1" u="none" strike="noStrike" kern="1200" cap="none" spc="-300" normalizeH="0" baseline="0" noProof="0" dirty="0" smtClean="0">
                <a:ln w="11430">
                  <a:noFill/>
                </a:ln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100000">
                      <a:schemeClr val="accent2">
                        <a:lumMod val="50000"/>
                        <a:alpha val="56000"/>
                      </a:schemeClr>
                    </a:gs>
                  </a:gsLst>
                  <a:lin ang="16200000" scaled="1"/>
                </a:gradFill>
                <a:effectLst/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370013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1-01149_special blue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blue-bar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1700213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5" cstate="screen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1735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5066980"/>
            <a:ext cx="7690114" cy="1066800"/>
          </a:xfrm>
          <a:effectLst>
            <a:reflection blurRad="6350" stA="52000" endA="300" endPos="35000" dir="5400000" sy="-100000" algn="bl" rotWithShape="0"/>
          </a:effectLst>
        </p:spPr>
        <p:txBody>
          <a:bodyPr anchor="t" anchorCtr="0">
            <a:noAutofit/>
            <a:scene3d>
              <a:camera prst="orthographicFront"/>
              <a:lightRig rig="flat" dir="t"/>
            </a:scene3d>
            <a:sp3d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25400"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chemeClr val="bg2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1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1-01149_special blue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 cstate="screen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2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1-01149_special blue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 cstate="screen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hapter-3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1-01149_special blue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 cstate="screen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14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18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27" r:id="rId12"/>
    <p:sldLayoutId id="2147483828" r:id="rId13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1pPr>
      <a:lvl2pPr marL="854075" indent="-3937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2pPr>
      <a:lvl3pPr marL="1258888" indent="-404813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3pPr>
      <a:lvl4pPr marL="1655763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4pPr>
      <a:lvl5pPr marL="1941513" indent="-4000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hite rectangle.png"/>
          <p:cNvPicPr>
            <a:picLocks noChangeAspect="1"/>
          </p:cNvPicPr>
          <p:nvPr/>
        </p:nvPicPr>
        <p:blipFill>
          <a:blip r:embed="rId4" cstate="screen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31" r:id="rId9"/>
    <p:sldLayoutId id="2147483832" r:id="rId10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253055"/>
              </a:gs>
              <a:gs pos="100000">
                <a:srgbClr val="5100A2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514350" indent="-514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3"/>
        </a:buBlip>
        <a:defRPr sz="32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1031875" indent="-514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3"/>
        </a:buBlip>
        <a:defRPr sz="2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2pPr>
      <a:lvl3pPr marL="1371600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3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3pPr>
      <a:lvl4pPr marL="1716088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3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4pPr>
      <a:lvl5pPr marL="2062163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3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screen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white rectangle.png"/>
          <p:cNvPicPr>
            <a:picLocks noChangeAspect="1"/>
          </p:cNvPicPr>
          <p:nvPr/>
        </p:nvPicPr>
        <p:blipFill>
          <a:blip r:embed="rId4" cstate="screen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10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85918" y="428604"/>
            <a:ext cx="6843706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Муниципальное учреждение культуры </a:t>
            </a:r>
            <a:r>
              <a:rPr lang="ru-RU" sz="28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«Муниципальная библиотечная система города Твери»</a:t>
            </a:r>
            <a:endParaRPr lang="ru-RU" sz="2800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2976" y="2928934"/>
            <a:ext cx="7358114" cy="17526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ru-RU" sz="4000" b="1" dirty="0" smtClean="0">
                <a:solidFill>
                  <a:srgbClr val="B81508"/>
                </a:solidFill>
                <a:latin typeface="Times New Roman" pitchFamily="18" charset="0"/>
                <a:cs typeface="Arial" pitchFamily="34" charset="0"/>
              </a:rPr>
              <a:t>Современная библиотека:</a:t>
            </a:r>
            <a:br>
              <a:rPr lang="ru-RU" sz="4000" b="1" dirty="0" smtClean="0">
                <a:solidFill>
                  <a:srgbClr val="B81508"/>
                </a:solidFill>
                <a:latin typeface="Times New Roman" pitchFamily="18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B81508"/>
                </a:solidFill>
                <a:latin typeface="Times New Roman" pitchFamily="18" charset="0"/>
                <a:cs typeface="Arial" pitchFamily="34" charset="0"/>
              </a:rPr>
              <a:t>Тверской вариант</a:t>
            </a:r>
            <a:endParaRPr lang="ru-RU" sz="4000" b="1" kern="1200" dirty="0" smtClean="0">
              <a:gradFill flip="none" rotWithShape="1"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path path="circle">
                  <a:fillToRect t="100000" r="100000"/>
                </a:path>
                <a:tileRect l="-100000" b="-100000"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\\192.168.10.7\отделы цгб\САЙТ\сайт\Эмблем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285728"/>
            <a:ext cx="1223963" cy="1327150"/>
          </a:xfrm>
          <a:prstGeom prst="diamond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82000" cy="49859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Коридор 1 этажа, Интернет-зал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одержимое 12" descr="P1120246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642918"/>
            <a:ext cx="5708695" cy="4281521"/>
          </a:xfrm>
        </p:spPr>
      </p:pic>
      <p:pic>
        <p:nvPicPr>
          <p:cNvPr id="14" name="Содержимое 13" descr="P1100313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3714711" y="2786034"/>
            <a:ext cx="5429289" cy="407196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82000" cy="49859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Тверская горница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039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500042"/>
            <a:ext cx="4286280" cy="3214710"/>
          </a:xfrm>
        </p:spPr>
      </p:pic>
      <p:pic>
        <p:nvPicPr>
          <p:cNvPr id="6" name="Содержимое 5" descr="DSC_0004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4915909" y="571480"/>
            <a:ext cx="4228091" cy="3094102"/>
          </a:xfrm>
        </p:spPr>
      </p:pic>
      <p:pic>
        <p:nvPicPr>
          <p:cNvPr id="8" name="Содержимое 5" descr="P1120267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214282" y="3763162"/>
            <a:ext cx="4126451" cy="309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10" descr="P1120266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 bwMode="auto">
          <a:xfrm>
            <a:off x="4857752" y="3804049"/>
            <a:ext cx="4071934" cy="305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382000" cy="49859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Холл перед Горницей, коридор 2 этажа</a:t>
            </a:r>
            <a:endParaRPr lang="ru-RU" sz="3600" dirty="0"/>
          </a:p>
        </p:txBody>
      </p:sp>
      <p:pic>
        <p:nvPicPr>
          <p:cNvPr id="5" name="Содержимое 4" descr="P1120272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571480"/>
            <a:ext cx="5286380" cy="3964785"/>
          </a:xfrm>
        </p:spPr>
      </p:pic>
      <p:pic>
        <p:nvPicPr>
          <p:cNvPr id="6" name="Содержимое 5" descr="P1120251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4358202" y="3268652"/>
            <a:ext cx="4785798" cy="358934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230188"/>
            <a:ext cx="5405446" cy="49859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Редкий фонд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Изображение 036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714744" y="3857605"/>
            <a:ext cx="4000528" cy="3000395"/>
          </a:xfrm>
        </p:spPr>
      </p:pic>
      <p:pic>
        <p:nvPicPr>
          <p:cNvPr id="9" name="Содержимое 4" descr="Изображение 00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35687" y="500042"/>
            <a:ext cx="3857653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PC060010.JPG"/>
          <p:cNvPicPr>
            <a:picLocks noGrp="1" noChangeAspect="1"/>
          </p:cNvPicPr>
          <p:nvPr>
            <p:ph sz="half" idx="2"/>
          </p:nvPr>
        </p:nvPicPr>
        <p:blipFill>
          <a:blip r:embed="rId4" cstate="screen"/>
          <a:stretch>
            <a:fillRect/>
          </a:stretch>
        </p:blipFill>
        <p:spPr>
          <a:xfrm>
            <a:off x="4500530" y="714356"/>
            <a:ext cx="4643470" cy="3482601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500298" y="0"/>
            <a:ext cx="3857652" cy="55399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3d extrusionH="57150">
              <a:bevelT w="38100" h="38100" prst="angle"/>
            </a:sp3d>
          </a:bodyPr>
          <a:lstStyle/>
          <a:p>
            <a:pPr marL="0" marR="0" lvl="0" indent="0" algn="ctr" defTabSz="91281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Абонемент</a:t>
            </a:r>
            <a:endParaRPr kumimoji="0" lang="ru-RU" sz="4000" b="1" i="0" u="none" strike="noStrike" kern="1200" cap="none" spc="-150" normalizeH="0" baseline="0" noProof="0" dirty="0">
              <a:ln w="3175">
                <a:noFill/>
              </a:ln>
              <a:solidFill>
                <a:srgbClr val="C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Picture 3" descr="Y:\Фото сотрудников и библиотек\Фото на диск для директора\абонемент\P112023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596" y="642892"/>
            <a:ext cx="8286808" cy="62151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Picture 4" descr="Y:\Фото сотрудников и библиотек\Фото на диск для директора\абонемент\P112023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596" y="589315"/>
            <a:ext cx="8358246" cy="626868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" descr="P1130712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P113071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49859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Читальный зал до ремонта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P1010006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714349" y="857231"/>
            <a:ext cx="8025416" cy="6019061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-142900"/>
            <a:ext cx="3668826" cy="64633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  <a:sp3d extrusionH="57150">
              <a:bevelT w="38100" h="38100" prst="angle"/>
            </a:sp3d>
          </a:bodyPr>
          <a:lstStyle/>
          <a:p>
            <a:pPr algn="ctr" defTabSz="912813" eaLnBrk="0" hangingPunct="0">
              <a:lnSpc>
                <a:spcPct val="90000"/>
              </a:lnSpc>
              <a:defRPr/>
            </a:pPr>
            <a:r>
              <a:rPr lang="ru-RU" sz="4000" b="1" spc="-150" dirty="0">
                <a:ln w="3175">
                  <a:noFill/>
                </a:ln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Читальный зал </a:t>
            </a:r>
          </a:p>
        </p:txBody>
      </p:sp>
      <p:pic>
        <p:nvPicPr>
          <p:cNvPr id="3" name="Picture 2" descr="Y:\Фотографии 2011\читальный зал 28.03\P113070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571480"/>
            <a:ext cx="8358246" cy="626868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Picture 4" descr="Y:\Фотографии 2010\24.12.10 открытие чит зала\Открытие читального зала Выбранные фотки\IMG_001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535736"/>
            <a:ext cx="8429684" cy="632226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Picture 3" descr="Y:\Фотографии 2011\читальный зал 28.03\P113070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5720" y="500041"/>
            <a:ext cx="8477278" cy="635795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3" descr="Y:\Фотографии 2010\24.12.10 открытие чит зала\Открытие читального зала Выбранные фотки\IMG_0014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5720" y="500042"/>
            <a:ext cx="8477278" cy="635795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Picture 7" descr="Y:\Фотографии 2011\читальный зал 28.03\P1130710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14282" y="500042"/>
            <a:ext cx="8572560" cy="642942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1140278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4436564" cy="3327423"/>
          </a:xfrm>
        </p:spPr>
      </p:pic>
      <p:pic>
        <p:nvPicPr>
          <p:cNvPr id="6" name="Содержимое 5" descr="Изображение 333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4451324" y="22206"/>
            <a:ext cx="4692676" cy="3519507"/>
          </a:xfrm>
        </p:spPr>
      </p:pic>
      <p:pic>
        <p:nvPicPr>
          <p:cNvPr id="7" name="Содержимое 4" descr="Изображение 37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0" y="3357562"/>
            <a:ext cx="4667251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5" descr="P1140283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 bwMode="auto">
          <a:xfrm>
            <a:off x="4929190" y="3839770"/>
            <a:ext cx="4024308" cy="3018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Скругленная соединительная линия 9"/>
          <p:cNvCxnSpPr/>
          <p:nvPr/>
        </p:nvCxnSpPr>
        <p:spPr>
          <a:xfrm rot="715187">
            <a:off x="-1212850" y="1579563"/>
            <a:ext cx="10694988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кругленная соединительная линия 13"/>
          <p:cNvCxnSpPr/>
          <p:nvPr/>
        </p:nvCxnSpPr>
        <p:spPr>
          <a:xfrm rot="715187">
            <a:off x="-1077913" y="1885950"/>
            <a:ext cx="10694988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rot="715187">
            <a:off x="-942975" y="2171700"/>
            <a:ext cx="10694988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кругленная соединительная линия 15"/>
          <p:cNvCxnSpPr/>
          <p:nvPr/>
        </p:nvCxnSpPr>
        <p:spPr>
          <a:xfrm rot="715187">
            <a:off x="-806450" y="2457450"/>
            <a:ext cx="10693400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715187">
            <a:off x="-671513" y="2743200"/>
            <a:ext cx="10693401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кругленная соединительная линия 17"/>
          <p:cNvCxnSpPr/>
          <p:nvPr/>
        </p:nvCxnSpPr>
        <p:spPr>
          <a:xfrm rot="715187">
            <a:off x="-536575" y="3028950"/>
            <a:ext cx="10693400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 rot="715187">
            <a:off x="-401638" y="3314700"/>
            <a:ext cx="10693401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0" y="500042"/>
            <a:ext cx="9144000" cy="390876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Муниципальное учреждение культуры </a:t>
            </a:r>
            <a:r>
              <a:rPr lang="ru-RU" sz="24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Муниципальная библиотечная система города Твери» сегодня - это:</a:t>
            </a:r>
          </a:p>
          <a:p>
            <a:pPr>
              <a:defRPr/>
            </a:pPr>
            <a:endParaRPr lang="ru-RU" sz="2800" b="1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Центральная городская библиотека </a:t>
            </a:r>
            <a:r>
              <a:rPr lang="ru-RU" sz="26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им. </a:t>
            </a:r>
            <a:r>
              <a:rPr lang="ru-RU" sz="2600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А.И. Герцена,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20 библиотек – филиалов</a:t>
            </a:r>
            <a:br>
              <a:rPr lang="ru-RU" sz="2600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6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репозитарий</a:t>
            </a:r>
          </a:p>
          <a:p>
            <a:pPr algn="ctr">
              <a:defRPr/>
            </a:pPr>
            <a:endParaRPr lang="ru-RU" sz="2600" b="1" dirty="0" smtClean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9933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9933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192.168.10.7\отделы цгб\Чертеж пристройки в разрезе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571612"/>
            <a:ext cx="9144000" cy="392906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443198"/>
          </a:xfr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>
              <a:defRPr/>
            </a:pPr>
            <a:r>
              <a:rPr lang="ru-RU" sz="3200" b="1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Чертеж корпуса Б в разрезе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Скругленная соединительная линия 9"/>
          <p:cNvCxnSpPr/>
          <p:nvPr/>
        </p:nvCxnSpPr>
        <p:spPr>
          <a:xfrm rot="715187">
            <a:off x="-1212850" y="1579563"/>
            <a:ext cx="10694988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кругленная соединительная линия 13"/>
          <p:cNvCxnSpPr/>
          <p:nvPr/>
        </p:nvCxnSpPr>
        <p:spPr>
          <a:xfrm rot="715187">
            <a:off x="-1077913" y="1885950"/>
            <a:ext cx="10694988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rot="715187">
            <a:off x="-942975" y="2171700"/>
            <a:ext cx="10694988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715187">
            <a:off x="-671513" y="2743200"/>
            <a:ext cx="10693401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кругленная соединительная линия 17"/>
          <p:cNvCxnSpPr/>
          <p:nvPr/>
        </p:nvCxnSpPr>
        <p:spPr>
          <a:xfrm rot="715187">
            <a:off x="-536575" y="3028950"/>
            <a:ext cx="10693400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 rot="715187">
            <a:off x="-401638" y="3314700"/>
            <a:ext cx="10693401" cy="2320925"/>
          </a:xfrm>
          <a:prstGeom prst="curvedConnector3">
            <a:avLst>
              <a:gd name="adj1" fmla="val 50000"/>
            </a:avLst>
          </a:prstGeom>
          <a:ln w="3175">
            <a:solidFill>
              <a:schemeClr val="bg1">
                <a:alpha val="59000"/>
              </a:schemeClr>
            </a:solidFill>
          </a:ln>
          <a:effectLst>
            <a:outerShdw blurRad="127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2"/>
          <p:cNvSpPr>
            <a:spLocks noGrp="1"/>
          </p:cNvSpPr>
          <p:nvPr>
            <p:ph type="title" idx="4294967295"/>
          </p:nvPr>
        </p:nvSpPr>
        <p:spPr>
          <a:xfrm>
            <a:off x="571472" y="500042"/>
            <a:ext cx="8229600" cy="5786478"/>
          </a:xfr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91440" tIns="45720" rIns="91440" bIns="4572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ru-RU" sz="5500" b="1" i="1" spc="0" dirty="0" smtClean="0">
                <a:ln>
                  <a:noFill/>
                </a:ln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Благодарим за внимание!</a:t>
            </a:r>
            <a:br>
              <a:rPr lang="ru-RU" sz="5500" b="1" i="1" spc="0" dirty="0" smtClean="0">
                <a:ln>
                  <a:noFill/>
                </a:ln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66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170100, Тверь, </a:t>
            </a:r>
            <a:r>
              <a:rPr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Тверской проспект, </a:t>
            </a:r>
            <a:r>
              <a:rPr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д. </a:t>
            </a:r>
            <a:r>
              <a:rPr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b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Центральная городская библиотека им. А.И. Герцена</a:t>
            </a:r>
            <a:b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тел.: 8(</a:t>
            </a:r>
            <a:r>
              <a:rPr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822</a:t>
            </a:r>
            <a: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)  34-</a:t>
            </a:r>
            <a:r>
              <a:rPr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29-20 (</a:t>
            </a:r>
            <a:r>
              <a:rPr lang="ru-RU" sz="2400" b="1" dirty="0" err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</a:t>
            </a:r>
            <a: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101</a:t>
            </a:r>
            <a:r>
              <a:rPr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e-mail: kazit@list.ru</a:t>
            </a:r>
            <a:br>
              <a:rPr sz="2400" b="1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2400" b="1" u="sng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www.</a:t>
            </a:r>
            <a:r>
              <a:rPr sz="2400" b="1" u="sng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mbstver.ru</a:t>
            </a:r>
            <a:endParaRPr lang="ru-RU" sz="2400" b="1" i="1" spc="0" dirty="0">
              <a:ln>
                <a:noFill/>
              </a:ln>
              <a:solidFill>
                <a:srgbClr val="C00000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P112056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1"/>
            <a:ext cx="9144000" cy="6857999"/>
          </a:xfrm>
        </p:spPr>
      </p:pic>
      <p:pic>
        <p:nvPicPr>
          <p:cNvPr id="11" name="Содержимое 7" descr="P1120558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0" y="0"/>
            <a:ext cx="9144000" cy="66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4" descr="новое здание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0" y="0"/>
            <a:ext cx="9127495" cy="6780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\\192.168.10.7\отделы цгб\МЕТОДИЧЕСКИЙ ОТДЕЛ\Времена года. Зима\5\ремонт\SDC1024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4800000" cy="3600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4" descr="\\192.168.10.7\отделы цгб\МЕТОДИЧЕСКИЙ ОТДЕЛ\Времена года. Зима\5\ремонт\SDC1018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3786190"/>
            <a:ext cx="3840000" cy="2880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Picture 5" descr="\\192.168.10.7\отделы цгб\МЕТОДИЧЕСКИЙ ОТДЕЛ\Времена года. Зима\5\ремонт\SDC1019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72066" y="214290"/>
            <a:ext cx="3840000" cy="2880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Picture 3" descr="\\192.168.10.7\отделы цгб\ОТДЕЛ КОМПЛЕКСНОГО РАЗВИТИЯ\Библиотека-филиал 5\113_PANA\P113044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344000" y="3258000"/>
            <a:ext cx="4800000" cy="3600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Ирина\Desktop\Липецк\В Липецк\P112019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95450" y="0"/>
            <a:ext cx="7048550" cy="5286412"/>
          </a:xfrm>
          <a:prstGeom prst="rect">
            <a:avLst/>
          </a:prstGeom>
          <a:noFill/>
        </p:spPr>
      </p:pic>
      <p:pic>
        <p:nvPicPr>
          <p:cNvPr id="61443" name="Picture 3" descr="C:\Users\Ирина\Desktop\Липецк\В Липецк\P11202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285784" y="2285992"/>
            <a:ext cx="3429007" cy="4572008"/>
          </a:xfrm>
          <a:prstGeom prst="rect">
            <a:avLst/>
          </a:prstGeom>
          <a:noFill/>
        </p:spPr>
      </p:pic>
      <p:pic>
        <p:nvPicPr>
          <p:cNvPr id="12" name="Содержимое 4" descr="P112023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5857884" y="4566841"/>
            <a:ext cx="3054881" cy="229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3999" cy="4247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  <a:sp3d extrusionH="57150">
              <a:bevelT w="38100" h="38100" prst="angle"/>
            </a:sp3d>
          </a:bodyPr>
          <a:lstStyle/>
          <a:p>
            <a:pPr algn="ctr" defTabSz="912813" eaLnBrk="0" hangingPunct="0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B81508"/>
                </a:solidFill>
                <a:latin typeface="Times New Roman" pitchFamily="18" charset="0"/>
              </a:rPr>
              <a:t>Библиотека-филиал № 5 им. С.Д. </a:t>
            </a:r>
            <a:r>
              <a:rPr lang="ru-RU" sz="2400" b="1" dirty="0" smtClean="0">
                <a:solidFill>
                  <a:srgbClr val="B81508"/>
                </a:solidFill>
                <a:latin typeface="Times New Roman" pitchFamily="18" charset="0"/>
              </a:rPr>
              <a:t>Дрожжина </a:t>
            </a:r>
            <a:r>
              <a:rPr lang="ru-RU" sz="2400" b="1" spc="-150" dirty="0" smtClean="0">
                <a:ln w="3175">
                  <a:noFill/>
                </a:ln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 ремонта</a:t>
            </a:r>
          </a:p>
        </p:txBody>
      </p:sp>
      <p:pic>
        <p:nvPicPr>
          <p:cNvPr id="3" name="Picture 2" descr="\\192.168.10.7\отделы цгб\МЕТОДИЧЕСКИЙ ОТДЕЛ\Времена года. Зима\5\ремонт\SDC1008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500042"/>
            <a:ext cx="9144000" cy="635795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\\192.168.10.7\отделы цгб\МЕТОДИЧЕСКИЙ ОТДЕЛ\Времена года. Зима\5\ремонт\Изображение 47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34" y="500042"/>
            <a:ext cx="8143932" cy="610794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Picture 3" descr="\\192.168.10.7\отделы цгб\МЕТОДИЧЕСКИЙ ОТДЕЛ\Времена года. Зима\5\ремонт\Изображение 46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034" y="500042"/>
            <a:ext cx="8143932" cy="610794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4" descr="\\192.168.10.7\отделы цгб\МЕТОДИЧЕСКИЙ ОТДЕЛ\Времена года. Зима\5\ремонт\Изображение 47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8596" y="500042"/>
            <a:ext cx="8215370" cy="616152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Picture 2" descr="\\192.168.10.7\отделы цгб\МЕТОДИЧЕСКИЙ ОТДЕЛ\Времена года. Зима\5\ремонт\Изображение 46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57158" y="500042"/>
            <a:ext cx="8286808" cy="621510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1285852" y="0"/>
            <a:ext cx="71508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B81508"/>
                </a:solidFill>
                <a:latin typeface="Times New Roman" pitchFamily="18" charset="0"/>
              </a:rPr>
              <a:t>Библиотека-филиал № 5 им. С.Д. </a:t>
            </a:r>
            <a:r>
              <a:rPr lang="ru-RU" sz="2000" b="1" dirty="0" smtClean="0">
                <a:solidFill>
                  <a:srgbClr val="B81508"/>
                </a:solidFill>
                <a:latin typeface="Times New Roman" pitchFamily="18" charset="0"/>
              </a:rPr>
              <a:t>Дрожжина после ремонта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1120240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-178594"/>
            <a:ext cx="5214942" cy="3911206"/>
          </a:xfrm>
        </p:spPr>
      </p:pic>
      <p:pic>
        <p:nvPicPr>
          <p:cNvPr id="6" name="Содержимое 5" descr="P1140295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5357818" y="178571"/>
            <a:ext cx="3786182" cy="2839637"/>
          </a:xfrm>
        </p:spPr>
      </p:pic>
      <p:pic>
        <p:nvPicPr>
          <p:cNvPr id="7" name="Содержимое 4" descr="P1140294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4357654" y="3268241"/>
            <a:ext cx="4786346" cy="358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8"/>
            <a:ext cx="3929058" cy="997196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Холл перед 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Детским отделом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P1140297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4643470" cy="3482602"/>
          </a:xfrm>
        </p:spPr>
      </p:pic>
      <p:pic>
        <p:nvPicPr>
          <p:cNvPr id="8" name="Содержимое 7" descr="ДО.JPG"/>
          <p:cNvPicPr>
            <a:picLocks noGrp="1" noChangeAspect="1"/>
          </p:cNvPicPr>
          <p:nvPr>
            <p:ph sz="half" idx="1"/>
          </p:nvPr>
        </p:nvPicPr>
        <p:blipFill>
          <a:blip r:embed="rId3" cstate="screen"/>
          <a:stretch>
            <a:fillRect/>
          </a:stretch>
        </p:blipFill>
        <p:spPr>
          <a:xfrm>
            <a:off x="4857752" y="-160735"/>
            <a:ext cx="4286248" cy="3214685"/>
          </a:xfrm>
        </p:spPr>
      </p:pic>
      <p:pic>
        <p:nvPicPr>
          <p:cNvPr id="9" name="Содержимое 11" descr="P1140299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3929057" y="2928934"/>
            <a:ext cx="5238755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C(3)">
  <a:themeElements>
    <a:clrScheme name="Template-Template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1-01149 Michelle Evans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ECDFA7"/>
      </a:accent1>
      <a:accent2>
        <a:srgbClr val="4F6E9B"/>
      </a:accent2>
      <a:accent3>
        <a:srgbClr val="936553"/>
      </a:accent3>
      <a:accent4>
        <a:srgbClr val="88A17B"/>
      </a:accent4>
      <a:accent5>
        <a:srgbClr val="B8977E"/>
      </a:accent5>
      <a:accent6>
        <a:srgbClr val="99B5D3"/>
      </a:accent6>
      <a:hlink>
        <a:srgbClr val="FFFF99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_Theme20">
  <a:themeElements>
    <a:clrScheme name="CP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D965"/>
      </a:accent1>
      <a:accent2>
        <a:srgbClr val="3AA9C2"/>
      </a:accent2>
      <a:accent3>
        <a:srgbClr val="EBB28F"/>
      </a:accent3>
      <a:accent4>
        <a:srgbClr val="B0E27F"/>
      </a:accent4>
      <a:accent5>
        <a:srgbClr val="FFC17E"/>
      </a:accent5>
      <a:accent6>
        <a:srgbClr val="C6A0DB"/>
      </a:accent6>
      <a:hlink>
        <a:srgbClr val="1D4775"/>
      </a:hlink>
      <a:folHlink>
        <a:srgbClr val="1D4775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76194" tIns="38097" rIns="76194" bIns="38097" numCol="1" rtlCol="0" anchor="ctr" anchorCtr="0" compatLnSpc="1">
        <a:prstTxWarp prst="textNoShape">
          <a:avLst/>
        </a:prstTxWarp>
      </a:bodyPr>
      <a:lstStyle>
        <a:defPPr algn="ctr" defTabSz="761719" fontAlgn="base">
          <a:spcBef>
            <a:spcPct val="0"/>
          </a:spcBef>
          <a:spcAft>
            <a:spcPct val="0"/>
          </a:spcAft>
          <a:defRPr sz="2300" kern="0" dirty="0" smtClean="0">
            <a:solidFill>
              <a:schemeClr val="tx2"/>
            </a:soli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CSC(3)</Template>
  <TotalTime>789</TotalTime>
  <Words>72</Words>
  <Application>Microsoft Office PowerPoint</Application>
  <PresentationFormat>Экран (4:3)</PresentationFormat>
  <Paragraphs>22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CSC(3)</vt:lpstr>
      <vt:lpstr>White with Courier font for code slides</vt:lpstr>
      <vt:lpstr>1_Theme20</vt:lpstr>
      <vt:lpstr>1_White with Courier font for code slides</vt:lpstr>
      <vt:lpstr>Муниципальное учреждение культуры «Муниципальная библиотечная система города Твери»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Холл перед  Детским отделом</vt:lpstr>
      <vt:lpstr>Коридор 1 этажа, Интернет-зал</vt:lpstr>
      <vt:lpstr>Тверская горница</vt:lpstr>
      <vt:lpstr>Холл перед Горницей, коридор 2 этажа</vt:lpstr>
      <vt:lpstr>Редкий фонд</vt:lpstr>
      <vt:lpstr>Слайд 14</vt:lpstr>
      <vt:lpstr>Слайд 15</vt:lpstr>
      <vt:lpstr>Слайд 16</vt:lpstr>
      <vt:lpstr>Читальный зал до ремонта </vt:lpstr>
      <vt:lpstr>Слайд 18</vt:lpstr>
      <vt:lpstr>Слайд 19</vt:lpstr>
      <vt:lpstr>Чертеж корпуса Б в разрезе</vt:lpstr>
      <vt:lpstr>Благодарим за внимание!   170100, Тверь,  Тверской проспект,  д.  5 Центральная городская библиотека им. А.И. Герцена тел.: 8(4822)  34-29-20 (доб. 101)  e-mail: kazit@list.ru www.mbstver.ru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Преимущества использования лицензионного  программного обеспечения  Microsoft</dc:title>
  <dc:creator>Admin</dc:creator>
  <cp:lastModifiedBy>Feder</cp:lastModifiedBy>
  <cp:revision>73</cp:revision>
  <dcterms:created xsi:type="dcterms:W3CDTF">2010-05-05T07:27:05Z</dcterms:created>
  <dcterms:modified xsi:type="dcterms:W3CDTF">2014-05-07T07:22:27Z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TC300077569990</vt:lpwstr>
  </property>
</Properties>
</file>