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  <p:sldId id="293" r:id="rId3"/>
    <p:sldId id="296" r:id="rId4"/>
    <p:sldId id="297" r:id="rId5"/>
    <p:sldId id="326" r:id="rId6"/>
    <p:sldId id="338" r:id="rId7"/>
    <p:sldId id="334" r:id="rId8"/>
    <p:sldId id="335" r:id="rId9"/>
    <p:sldId id="288" r:id="rId10"/>
    <p:sldId id="340" r:id="rId11"/>
    <p:sldId id="303" r:id="rId12"/>
    <p:sldId id="262" r:id="rId13"/>
    <p:sldId id="300" r:id="rId14"/>
    <p:sldId id="311" r:id="rId15"/>
    <p:sldId id="339" r:id="rId16"/>
    <p:sldId id="312" r:id="rId17"/>
    <p:sldId id="295" r:id="rId18"/>
    <p:sldId id="325" r:id="rId19"/>
    <p:sldId id="323" r:id="rId20"/>
    <p:sldId id="309" r:id="rId21"/>
    <p:sldId id="298" r:id="rId22"/>
    <p:sldId id="332" r:id="rId23"/>
    <p:sldId id="320" r:id="rId24"/>
    <p:sldId id="299" r:id="rId25"/>
    <p:sldId id="321" r:id="rId26"/>
    <p:sldId id="319" r:id="rId27"/>
    <p:sldId id="322" r:id="rId28"/>
    <p:sldId id="333" r:id="rId29"/>
    <p:sldId id="318" r:id="rId30"/>
    <p:sldId id="330" r:id="rId31"/>
    <p:sldId id="329" r:id="rId32"/>
    <p:sldId id="328" r:id="rId33"/>
    <p:sldId id="289" r:id="rId34"/>
    <p:sldId id="301" r:id="rId35"/>
    <p:sldId id="286" r:id="rId36"/>
    <p:sldId id="304" r:id="rId37"/>
    <p:sldId id="314" r:id="rId38"/>
    <p:sldId id="316" r:id="rId39"/>
    <p:sldId id="306" r:id="rId40"/>
    <p:sldId id="305" r:id="rId41"/>
    <p:sldId id="307" r:id="rId42"/>
    <p:sldId id="317" r:id="rId43"/>
    <p:sldId id="336" r:id="rId44"/>
    <p:sldId id="341" r:id="rId45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DDDDDD"/>
    <a:srgbClr val="FF3300"/>
    <a:srgbClr val="777777"/>
    <a:srgbClr val="162D2C"/>
    <a:srgbClr val="FFFFFF"/>
    <a:srgbClr val="CC0066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50" autoAdjust="0"/>
    <p:restoredTop sz="94660"/>
  </p:normalViewPr>
  <p:slideViewPr>
    <p:cSldViewPr>
      <p:cViewPr varScale="1">
        <p:scale>
          <a:sx n="81" d="100"/>
          <a:sy n="81" d="100"/>
        </p:scale>
        <p:origin x="-57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378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101379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380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381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1382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01383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384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385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386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387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388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389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390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391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392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393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394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395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1396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397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398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39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40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401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40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40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40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140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140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140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1408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409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410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411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412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1413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1414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1415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1416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01417" name="Rectangle 4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9A71E980-D4F9-4D6A-B58D-A2BBE3795F01}" type="datetimeFigureOut">
              <a:rPr lang="uk-UA"/>
              <a:pPr/>
              <a:t>07.05.2014</a:t>
            </a:fld>
            <a:endParaRPr lang="ru-RU"/>
          </a:p>
        </p:txBody>
      </p:sp>
      <p:sp>
        <p:nvSpPr>
          <p:cNvPr id="101418" name="Rectangle 4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1419" name="Rectangle 4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DC5F85B-9844-42C8-84C0-48ED9260778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4F7DFF-50F2-4F21-AA31-CC1A4E120848}" type="datetimeFigureOut">
              <a:rPr lang="uk-UA"/>
              <a:pPr/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764D4A-024E-4890-8EDF-52DA523A692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70397F-796B-41D2-AFEC-997AD7719D5A}" type="datetimeFigureOut">
              <a:rPr lang="uk-UA"/>
              <a:pPr/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BCDD55-5997-447D-A7E7-7840D57399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C4E33B5-9E38-4495-9A6C-64DD3453ADA0}" type="datetimeFigureOut">
              <a:rPr lang="uk-UA"/>
              <a:pPr/>
              <a:t>07.05.2014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4FDD59D-A293-4365-8F40-A528F0D237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6E7C73E-0B29-4B42-9F98-D565DE8609F4}" type="datetimeFigureOut">
              <a:rPr lang="uk-UA"/>
              <a:pPr/>
              <a:t>07.05.2014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F896EB86-F9B0-45FF-9290-D8DA87048A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BCE7247-EFF9-41BB-B3DB-110585BDC773}" type="datetimeFigureOut">
              <a:rPr lang="uk-UA"/>
              <a:pPr/>
              <a:t>07.05.2014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3C0042D7-752C-4079-A985-AFCBF48057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558083A-7E7C-4AF3-81F0-599C02227B65}" type="datetimeFigureOut">
              <a:rPr lang="uk-UA"/>
              <a:pPr/>
              <a:t>07.05.2014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65CDED5-D4C6-47A0-8C2E-916E060AC04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C7F811-8018-418D-ADC3-2056AC4DF279}" type="datetimeFigureOut">
              <a:rPr lang="uk-UA"/>
              <a:pPr/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16F674-DB47-48BE-B1B9-ED255B7A36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DCA2EEF-9345-48C2-B3AB-1E67B826FCD2}" type="datetimeFigureOut">
              <a:rPr lang="uk-UA"/>
              <a:pPr/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F65C25-73D4-416D-B259-3658BA42984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350794-98CE-4E81-AC7D-28DC6B9FB68D}" type="datetimeFigureOut">
              <a:rPr lang="uk-UA"/>
              <a:pPr/>
              <a:t>07.05.2014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DCEBCD-25F2-43E2-AD02-CDF712B491E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DE93BBD-755A-46A8-9FCB-1075CA821CDE}" type="datetimeFigureOut">
              <a:rPr lang="uk-UA"/>
              <a:pPr/>
              <a:t>07.05.2014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7D1998-EEDA-4FFF-96B1-91D4804F96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59AD41-BA7F-4746-88CC-9A005DC5A26D}" type="datetimeFigureOut">
              <a:rPr lang="uk-UA"/>
              <a:pPr/>
              <a:t>07.05.2014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C3A55F-950D-4E81-A347-233AC1DC78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11EB4EB-CDBA-47F6-A8F1-8F35F04E29D9}" type="datetimeFigureOut">
              <a:rPr lang="uk-UA"/>
              <a:pPr/>
              <a:t>07.05.2014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9DC95F-BE20-4486-A915-DC93257F06D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FF6B25-91D7-489B-B10C-DFEB2517946A}" type="datetimeFigureOut">
              <a:rPr lang="uk-UA"/>
              <a:pPr/>
              <a:t>07.05.2014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A3388B-9C8F-48DF-86A1-354C9351A7A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0B57CD-DEDB-44A2-A2AD-289D550C10B4}" type="datetimeFigureOut">
              <a:rPr lang="uk-UA"/>
              <a:pPr/>
              <a:t>07.05.2014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1989F7-C484-42C0-BBE2-42ABE25944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354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0035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035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035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035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00359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360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361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362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363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364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365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366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367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368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369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370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371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0372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0373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0374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0375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0376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0377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0378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0379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0380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0381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0382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0383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0384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385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386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387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388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0389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0390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0391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0392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001FB70F-A896-4B8C-849B-B76324735402}" type="datetimeFigureOut">
              <a:rPr lang="uk-UA"/>
              <a:pPr/>
              <a:t>07.05.2014</a:t>
            </a:fld>
            <a:endParaRPr lang="ru-RU"/>
          </a:p>
        </p:txBody>
      </p:sp>
      <p:sp>
        <p:nvSpPr>
          <p:cNvPr id="100393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00394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E124AA51-25F2-4554-9E18-8460F0C9790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00395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jpeg"/><Relationship Id="rId4" Type="http://schemas.openxmlformats.org/officeDocument/2006/relationships/hyperlink" Target="//mmedia.ozon.ru/multimedia/books_covers/1001816706.jpg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aze.az/news_azerbayjan_prinyal_uchasti_59474.html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4213" y="1773238"/>
            <a:ext cx="7772400" cy="1470025"/>
          </a:xfrm>
        </p:spPr>
        <p:txBody>
          <a:bodyPr anchorCtr="0"/>
          <a:lstStyle/>
          <a:p>
            <a:r>
              <a:rPr lang="ru-RU" sz="5400" b="1">
                <a:solidFill>
                  <a:srgbClr val="FF0066"/>
                </a:solidFill>
              </a:rPr>
              <a:t>«Привлечение детей в библиотеку: Мысли о чтении».</a:t>
            </a:r>
            <a:endParaRPr lang="uk-UA" sz="5400" b="1">
              <a:solidFill>
                <a:srgbClr val="FF0066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547813" y="3646488"/>
            <a:ext cx="5988050" cy="1565275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</a:pPr>
            <a:r>
              <a:rPr lang="ru-RU" sz="2400" b="1">
                <a:solidFill>
                  <a:schemeClr val="accent2"/>
                </a:solidFill>
                <a:latin typeface="Times New Roman" pitchFamily="18" charset="0"/>
              </a:rPr>
              <a:t>Захира Дадашова</a:t>
            </a:r>
            <a:r>
              <a:rPr lang="uk-UA" sz="2400" b="1">
                <a:solidFill>
                  <a:schemeClr val="accent2"/>
                </a:solidFill>
                <a:latin typeface="Times New Roman" pitchFamily="18" charset="0"/>
              </a:rPr>
              <a:t>.</a:t>
            </a:r>
          </a:p>
          <a:p>
            <a:pPr marL="0" indent="0" algn="ctr">
              <a:buFont typeface="Wingdings" pitchFamily="2" charset="2"/>
              <a:buNone/>
            </a:pPr>
            <a:r>
              <a:rPr lang="uk-UA" sz="2400" b="1">
                <a:solidFill>
                  <a:schemeClr val="accent2"/>
                </a:solidFill>
                <a:latin typeface="Times New Roman" pitchFamily="18" charset="0"/>
              </a:rPr>
              <a:t> Заместитель директора по научной части Республиканско</a:t>
            </a:r>
            <a:r>
              <a:rPr lang="ru-RU" sz="2400" b="1">
                <a:solidFill>
                  <a:schemeClr val="accent2"/>
                </a:solidFill>
                <a:latin typeface="Times New Roman" pitchFamily="18" charset="0"/>
              </a:rPr>
              <a:t>й</a:t>
            </a:r>
            <a:r>
              <a:rPr lang="uk-UA" sz="2400" b="1">
                <a:solidFill>
                  <a:schemeClr val="accent2"/>
                </a:solidFill>
                <a:latin typeface="Times New Roman" pitchFamily="18" charset="0"/>
              </a:rPr>
              <a:t> библиотеки для детей</a:t>
            </a:r>
          </a:p>
          <a:p>
            <a:pPr marL="0" indent="0" algn="ctr">
              <a:buFont typeface="Wingdings" pitchFamily="2" charset="2"/>
              <a:buNone/>
            </a:pPr>
            <a:r>
              <a:rPr lang="uk-UA" sz="2400" b="1">
                <a:solidFill>
                  <a:schemeClr val="accent2"/>
                </a:solidFill>
                <a:latin typeface="Times New Roman" pitchFamily="18" charset="0"/>
              </a:rPr>
              <a:t>г. Баку, Азербайджана</a:t>
            </a:r>
            <a:r>
              <a:rPr lang="uk-UA" sz="2400" b="1">
                <a:solidFill>
                  <a:srgbClr val="214443"/>
                </a:solidFill>
                <a:latin typeface="Times New Roman" pitchFamily="18" charset="0"/>
              </a:rPr>
              <a:t> </a:t>
            </a:r>
          </a:p>
          <a:p>
            <a:pPr marL="0" indent="0" algn="ctr">
              <a:buFont typeface="Wingdings" pitchFamily="2" charset="2"/>
              <a:buNone/>
            </a:pPr>
            <a:endParaRPr lang="uk-UA" sz="2400" b="1">
              <a:solidFill>
                <a:srgbClr val="214443"/>
              </a:solidFill>
              <a:latin typeface="Times New Roman" pitchFamily="18" charset="0"/>
            </a:endParaRPr>
          </a:p>
        </p:txBody>
      </p:sp>
      <p:pic>
        <p:nvPicPr>
          <p:cNvPr id="2054" name="Picture 6" descr="2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019925" y="5373688"/>
            <a:ext cx="1368425" cy="1123950"/>
          </a:xfrm>
          <a:prstGeom prst="rect">
            <a:avLst/>
          </a:prstGeom>
          <a:solidFill>
            <a:srgbClr val="FF6600"/>
          </a:solidFill>
          <a:ln w="7620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2055" name="Picture 7" descr="BOOK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0825" y="3284538"/>
            <a:ext cx="1220788" cy="1584325"/>
          </a:xfrm>
          <a:prstGeom prst="rect">
            <a:avLst/>
          </a:prstGeom>
          <a:solidFill>
            <a:srgbClr val="FF6600"/>
          </a:solidFill>
          <a:ln w="76200">
            <a:solidFill>
              <a:srgbClr val="FF66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8" name="Picture 8" descr="4[3]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1042988" y="404813"/>
            <a:ext cx="2914650" cy="2833687"/>
          </a:xfrm>
          <a:solidFill>
            <a:srgbClr val="FF6600"/>
          </a:solidFill>
          <a:ln w="76200">
            <a:solidFill>
              <a:srgbClr val="FF6600"/>
            </a:solidFill>
          </a:ln>
        </p:spPr>
      </p:pic>
      <p:pic>
        <p:nvPicPr>
          <p:cNvPr id="92169" name="Picture 9" descr="6[3]"/>
          <p:cNvPicPr>
            <a:picLocks noGrp="1" noChangeAspect="1" noChangeArrowheads="1"/>
          </p:cNvPicPr>
          <p:nvPr>
            <p:ph sz="half" idx="3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4356100" y="1341438"/>
            <a:ext cx="4537075" cy="3751262"/>
          </a:xfrm>
          <a:solidFill>
            <a:srgbClr val="FF6600"/>
          </a:solidFill>
          <a:ln w="76200">
            <a:solidFill>
              <a:srgbClr val="FF6600"/>
            </a:solidFill>
          </a:ln>
        </p:spPr>
      </p:pic>
      <p:pic>
        <p:nvPicPr>
          <p:cNvPr id="92170" name="Picture 10" descr="3[1]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screen"/>
          <a:srcRect/>
          <a:stretch>
            <a:fillRect/>
          </a:stretch>
        </p:blipFill>
        <p:spPr>
          <a:xfrm>
            <a:off x="900113" y="3646488"/>
            <a:ext cx="3033712" cy="2878137"/>
          </a:xfrm>
          <a:solidFill>
            <a:srgbClr val="FF6600"/>
          </a:solidFill>
          <a:ln w="76200">
            <a:solidFill>
              <a:srgbClr val="FF6600"/>
            </a:solidFill>
          </a:ln>
        </p:spPr>
      </p:pic>
    </p:spTree>
  </p:cSld>
  <p:clrMapOvr>
    <a:masterClrMapping/>
  </p:clrMapOvr>
  <p:transition advClick="0" advTm="20000">
    <p:split orient="vert"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/>
            </a:r>
            <a:br>
              <a:rPr lang="ru-RU" sz="4000"/>
            </a:br>
            <a:r>
              <a:rPr lang="ru-RU" sz="4000"/>
              <a:t> </a:t>
            </a:r>
            <a:r>
              <a:rPr lang="ru-RU" sz="3600" b="1" u="sng">
                <a:solidFill>
                  <a:srgbClr val="FF3300"/>
                </a:solidFill>
              </a:rPr>
              <a:t>рекламу на автобусах, на остановках</a:t>
            </a:r>
            <a:r>
              <a:rPr lang="ru-RU" sz="4000"/>
              <a:t> </a:t>
            </a:r>
          </a:p>
        </p:txBody>
      </p:sp>
      <p:pic>
        <p:nvPicPr>
          <p:cNvPr id="45061" name="Picture 5" descr="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219700" y="2133600"/>
            <a:ext cx="3384550" cy="3313113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</p:pic>
      <p:pic>
        <p:nvPicPr>
          <p:cNvPr id="45063" name="Picture 7" descr="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84213" y="2132013"/>
            <a:ext cx="4248150" cy="3186112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0"/>
            <a:ext cx="8229600" cy="1143000"/>
          </a:xfrm>
        </p:spPr>
        <p:txBody>
          <a:bodyPr anchorCtr="0"/>
          <a:lstStyle/>
          <a:p>
            <a:r>
              <a:rPr lang="ru-RU" sz="3600" b="1" i="1">
                <a:solidFill>
                  <a:srgbClr val="FF0066"/>
                </a:solidFill>
                <a:latin typeface="Times New Roman" pitchFamily="18" charset="0"/>
              </a:rPr>
              <a:t>Радуга книжек</a:t>
            </a:r>
            <a:endParaRPr lang="uk-UA" sz="3600" b="1" i="1">
              <a:solidFill>
                <a:srgbClr val="FF0066"/>
              </a:solidFill>
              <a:latin typeface="Times New Roman" pitchFamily="18" charset="0"/>
            </a:endParaRPr>
          </a:p>
        </p:txBody>
      </p:sp>
      <p:pic>
        <p:nvPicPr>
          <p:cNvPr id="7177" name="Picture 9" descr="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55650" y="981075"/>
            <a:ext cx="7416800" cy="3311525"/>
          </a:xfrm>
          <a:prstGeom prst="rect">
            <a:avLst/>
          </a:prstGeom>
          <a:solidFill>
            <a:srgbClr val="FF00FF"/>
          </a:solidFill>
          <a:ln w="76200">
            <a:solidFill>
              <a:srgbClr val="FF00FF"/>
            </a:solidFill>
            <a:miter lim="800000"/>
            <a:headEnd/>
            <a:tailEnd/>
          </a:ln>
        </p:spPr>
      </p:pic>
      <p:pic>
        <p:nvPicPr>
          <p:cNvPr id="7179" name="Picture 11" descr="7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7950" y="4221163"/>
            <a:ext cx="2052638" cy="1944687"/>
          </a:xfrm>
          <a:prstGeom prst="rect">
            <a:avLst/>
          </a:prstGeom>
          <a:solidFill>
            <a:srgbClr val="FF00FF"/>
          </a:solidFill>
          <a:ln w="76200">
            <a:solidFill>
              <a:srgbClr val="FF00FF"/>
            </a:solidFill>
            <a:miter lim="800000"/>
            <a:headEnd/>
            <a:tailEnd/>
          </a:ln>
        </p:spPr>
      </p:pic>
      <p:pic>
        <p:nvPicPr>
          <p:cNvPr id="7181" name="Picture 13" descr="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051050" y="4221163"/>
            <a:ext cx="2197100" cy="1871662"/>
          </a:xfrm>
          <a:prstGeom prst="rect">
            <a:avLst/>
          </a:prstGeom>
          <a:solidFill>
            <a:srgbClr val="FF00FF"/>
          </a:solidFill>
          <a:ln w="76200">
            <a:solidFill>
              <a:srgbClr val="FF00FF"/>
            </a:solidFill>
            <a:miter lim="800000"/>
            <a:headEnd/>
            <a:tailEnd/>
          </a:ln>
        </p:spPr>
      </p:pic>
      <p:pic>
        <p:nvPicPr>
          <p:cNvPr id="7182" name="Picture 14" descr="8[1]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443663" y="4221163"/>
            <a:ext cx="2376487" cy="1860550"/>
          </a:xfrm>
          <a:prstGeom prst="rect">
            <a:avLst/>
          </a:prstGeom>
          <a:solidFill>
            <a:srgbClr val="FF00FF"/>
          </a:solidFill>
          <a:ln w="76200">
            <a:solidFill>
              <a:srgbClr val="FF00FF"/>
            </a:solidFill>
            <a:miter lim="800000"/>
            <a:headEnd/>
            <a:tailEnd/>
          </a:ln>
        </p:spPr>
      </p:pic>
      <p:pic>
        <p:nvPicPr>
          <p:cNvPr id="7183" name="Picture 15" descr="3[6]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284663" y="4221163"/>
            <a:ext cx="2159000" cy="1871662"/>
          </a:xfrm>
          <a:prstGeom prst="rect">
            <a:avLst/>
          </a:prstGeom>
          <a:solidFill>
            <a:srgbClr val="FF00FF"/>
          </a:solidFill>
          <a:ln w="76200">
            <a:solidFill>
              <a:srgbClr val="FF00FF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>
                <a:solidFill>
                  <a:srgbClr val="CC0066"/>
                </a:solidFill>
              </a:rPr>
              <a:t>I Детский фестиваль книга-знания</a:t>
            </a:r>
            <a:r>
              <a:rPr lang="ru-RU" sz="4000" b="1" i="1"/>
              <a:t>.</a:t>
            </a:r>
          </a:p>
        </p:txBody>
      </p:sp>
      <p:pic>
        <p:nvPicPr>
          <p:cNvPr id="41989" name="Picture 5" descr="1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43438" y="1628775"/>
            <a:ext cx="3575050" cy="2592388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41991" name="Picture 7" descr="7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11188" y="1628775"/>
            <a:ext cx="3408362" cy="2555875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41993" name="Picture 9" descr="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700338" y="4221163"/>
            <a:ext cx="3263900" cy="2447925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7" name="Picture 11" descr="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572000" y="0"/>
            <a:ext cx="4464050" cy="2657475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5309" name="Picture 13" descr="SAM_125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2708275"/>
            <a:ext cx="6985000" cy="4149725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0000">
    <p:split orient="vert"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40" name="Picture 4" descr="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3850" y="333375"/>
            <a:ext cx="7993063" cy="6191250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0000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507413" cy="1143000"/>
          </a:xfrm>
        </p:spPr>
        <p:txBody>
          <a:bodyPr/>
          <a:lstStyle/>
          <a:p>
            <a:r>
              <a:rPr lang="ru-RU" sz="4000" b="1" i="1">
                <a:solidFill>
                  <a:srgbClr val="FF0066"/>
                </a:solidFill>
              </a:rPr>
              <a:t>Фестиваль: День издательств</a:t>
            </a:r>
          </a:p>
        </p:txBody>
      </p:sp>
      <p:pic>
        <p:nvPicPr>
          <p:cNvPr id="56325" name="Picture 5" descr="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619250" y="1557338"/>
            <a:ext cx="6408738" cy="4572000"/>
          </a:xfrm>
          <a:prstGeom prst="rect">
            <a:avLst/>
          </a:prstGeom>
          <a:solidFill>
            <a:srgbClr val="FF0000"/>
          </a:solidFill>
          <a:ln w="38100" cmpd="dbl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>
                <a:solidFill>
                  <a:srgbClr val="FF0066"/>
                </a:solidFill>
              </a:rPr>
              <a:t>Фестиваль детской книги</a:t>
            </a:r>
            <a:r>
              <a:rPr lang="ru-RU"/>
              <a:t> </a:t>
            </a:r>
          </a:p>
        </p:txBody>
      </p:sp>
      <p:pic>
        <p:nvPicPr>
          <p:cNvPr id="36871" name="Picture 7" descr="6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148263" y="2565400"/>
            <a:ext cx="3311525" cy="3671888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36875" name="Picture 11" descr="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5650" y="1484313"/>
            <a:ext cx="3671888" cy="3313112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0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5" name="Picture 7" descr="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3850" y="0"/>
            <a:ext cx="2484438" cy="1863725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3737" name="Picture 9" descr="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771775" y="1773238"/>
            <a:ext cx="6096000" cy="4572000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73738" name="Rectangle 10"/>
          <p:cNvSpPr>
            <a:spLocks noGrp="1" noChangeArrowheads="1"/>
          </p:cNvSpPr>
          <p:nvPr>
            <p:ph type="title"/>
          </p:nvPr>
        </p:nvSpPr>
        <p:spPr>
          <a:xfrm>
            <a:off x="2916238" y="333375"/>
            <a:ext cx="5903912" cy="1143000"/>
          </a:xfrm>
        </p:spPr>
        <p:txBody>
          <a:bodyPr/>
          <a:lstStyle/>
          <a:p>
            <a:r>
              <a:rPr lang="ru-RU" sz="4000"/>
              <a:t>                 </a:t>
            </a:r>
            <a:r>
              <a:rPr lang="ru-RU" sz="4000" b="1">
                <a:solidFill>
                  <a:srgbClr val="CC0066"/>
                </a:solidFill>
              </a:rPr>
              <a:t>день информатики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73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73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63" name="Object 7"/>
          <p:cNvGraphicFramePr>
            <a:graphicFrameLocks noChangeAspect="1"/>
          </p:cNvGraphicFramePr>
          <p:nvPr>
            <p:ph sz="half" idx="1"/>
          </p:nvPr>
        </p:nvGraphicFramePr>
        <p:xfrm>
          <a:off x="461963" y="1620838"/>
          <a:ext cx="3987800" cy="4495800"/>
        </p:xfrm>
        <a:graphic>
          <a:graphicData uri="http://schemas.openxmlformats.org/presentationml/2006/ole">
            <p:oleObj spid="_x0000_s70663" name="Диаграмма" r:id="rId3" imgW="4000357" imgH="4505350" progId="MSGraph.Chart.8">
              <p:embed followColorScheme="full"/>
            </p:oleObj>
          </a:graphicData>
        </a:graphic>
      </p:graphicFrame>
      <p:sp>
        <p:nvSpPr>
          <p:cNvPr id="70664" name="Rectangle 8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endParaRPr lang="ru-RU" sz="2400"/>
          </a:p>
        </p:txBody>
      </p:sp>
      <p:pic>
        <p:nvPicPr>
          <p:cNvPr id="70667" name="Picture 11" descr="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716463" y="1395413"/>
            <a:ext cx="4032250" cy="2538412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0669" name="Picture 13" descr="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50825" y="1989138"/>
            <a:ext cx="4608513" cy="3960812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0671" name="Picture 15" descr="3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859338" y="3716338"/>
            <a:ext cx="3887787" cy="2663825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0000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>
                <a:solidFill>
                  <a:schemeClr val="accent2"/>
                </a:solidFill>
              </a:rPr>
              <a:t>«В главной роли – читатель»</a:t>
            </a:r>
            <a:br>
              <a:rPr lang="ru-RU" sz="4000" b="1">
                <a:solidFill>
                  <a:schemeClr val="accent2"/>
                </a:solidFill>
              </a:rPr>
            </a:br>
            <a:endParaRPr lang="ru-RU" sz="4000" b="1">
              <a:solidFill>
                <a:schemeClr val="accent2"/>
              </a:solidFill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557338"/>
            <a:ext cx="8229600" cy="4525962"/>
          </a:xfrm>
        </p:spPr>
        <p:txBody>
          <a:bodyPr/>
          <a:lstStyle/>
          <a:p>
            <a:r>
              <a:rPr lang="ru-RU">
                <a:solidFill>
                  <a:schemeClr val="accent2"/>
                </a:solidFill>
              </a:rPr>
              <a:t>государственная политика в области чтения </a:t>
            </a:r>
          </a:p>
          <a:p>
            <a:r>
              <a:rPr lang="ru-RU">
                <a:solidFill>
                  <a:schemeClr val="accent2"/>
                </a:solidFill>
              </a:rPr>
              <a:t>«Государственная программа развития библиотечно-информационной сферы Азербайджанской Республики в 2008-2013 годах». </a:t>
            </a:r>
          </a:p>
          <a:p>
            <a:endParaRPr lang="ru-RU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advClick="0"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>
                <a:solidFill>
                  <a:srgbClr val="FF0066"/>
                </a:solidFill>
              </a:rPr>
              <a:t>Встреча актёрами</a:t>
            </a:r>
          </a:p>
        </p:txBody>
      </p:sp>
      <p:pic>
        <p:nvPicPr>
          <p:cNvPr id="51205" name="Picture 5" descr="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03575" y="1916113"/>
            <a:ext cx="2844800" cy="2447925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1207" name="Picture 7" descr="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39750" y="2565400"/>
            <a:ext cx="2557463" cy="2376488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1209" name="Picture 9" descr="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156325" y="2636838"/>
            <a:ext cx="2519363" cy="2305050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9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/>
              <a:t>Презентации книг  </a:t>
            </a:r>
            <a:r>
              <a:rPr lang="en-US" sz="4000" b="1"/>
              <a:t/>
            </a:r>
            <a:br>
              <a:rPr lang="en-US" sz="4000" b="1"/>
            </a:br>
            <a:r>
              <a:rPr lang="ru-RU" sz="4000" b="1"/>
              <a:t>встреча с писательями</a:t>
            </a:r>
          </a:p>
        </p:txBody>
      </p:sp>
      <p:pic>
        <p:nvPicPr>
          <p:cNvPr id="39941" name="Picture 5" descr="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300788" y="1646238"/>
            <a:ext cx="2519362" cy="2287587"/>
          </a:xfrm>
          <a:prstGeom prst="rect">
            <a:avLst/>
          </a:prstGeom>
          <a:solidFill>
            <a:srgbClr val="800000"/>
          </a:solidFill>
          <a:ln w="76200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39943" name="Picture 7" descr="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43213" y="1628775"/>
            <a:ext cx="3121025" cy="2341563"/>
          </a:xfrm>
          <a:prstGeom prst="rect">
            <a:avLst/>
          </a:prstGeom>
          <a:solidFill>
            <a:srgbClr val="800000"/>
          </a:solidFill>
          <a:ln w="76200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39945" name="Picture 9" descr="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23850" y="1700213"/>
            <a:ext cx="2232025" cy="1963737"/>
          </a:xfrm>
          <a:prstGeom prst="rect">
            <a:avLst/>
          </a:prstGeom>
          <a:solidFill>
            <a:srgbClr val="800000"/>
          </a:solidFill>
          <a:ln w="76200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39947" name="Picture 11" descr="1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003800" y="4292600"/>
            <a:ext cx="2881313" cy="2160588"/>
          </a:xfrm>
          <a:prstGeom prst="rect">
            <a:avLst/>
          </a:prstGeom>
          <a:solidFill>
            <a:srgbClr val="800000"/>
          </a:solidFill>
          <a:ln w="76200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39949" name="Picture 13" descr="1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900113" y="4149725"/>
            <a:ext cx="2976562" cy="2232025"/>
          </a:xfrm>
          <a:prstGeom prst="rect">
            <a:avLst/>
          </a:prstGeom>
          <a:solidFill>
            <a:srgbClr val="800000"/>
          </a:solidFill>
          <a:ln w="76200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7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6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2700"/>
            <a:ext cx="9144000" cy="6845300"/>
          </a:xfrm>
          <a:prstGeom prst="rect">
            <a:avLst/>
          </a:prstGeom>
          <a:solidFill>
            <a:srgbClr val="800000"/>
          </a:solidFill>
          <a:ln w="76200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82948" name="Picture 4" descr="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258888" y="1341438"/>
            <a:ext cx="6696075" cy="4772025"/>
          </a:xfrm>
          <a:prstGeom prst="rect">
            <a:avLst/>
          </a:prstGeom>
          <a:solidFill>
            <a:srgbClr val="800000"/>
          </a:solidFill>
          <a:ln w="76200">
            <a:solidFill>
              <a:srgbClr val="993300"/>
            </a:solidFill>
            <a:miter lim="800000"/>
            <a:headEnd/>
            <a:tailEnd/>
          </a:ln>
        </p:spPr>
      </p:pic>
      <p:sp>
        <p:nvSpPr>
          <p:cNvPr id="82950" name="Rectangle 6"/>
          <p:cNvSpPr>
            <a:spLocks noChangeArrowheads="1"/>
          </p:cNvSpPr>
          <p:nvPr/>
        </p:nvSpPr>
        <p:spPr bwMode="auto">
          <a:xfrm>
            <a:off x="2124075" y="476250"/>
            <a:ext cx="4392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chemeClr val="bg2"/>
                </a:solidFill>
                <a:latin typeface="Arial" charset="0"/>
              </a:rPr>
              <a:t>день кино</a:t>
            </a:r>
          </a:p>
        </p:txBody>
      </p:sp>
    </p:spTree>
  </p:cSld>
  <p:clrMapOvr>
    <a:masterClrMapping/>
  </p:clrMapOvr>
  <p:transition advClick="0" advTm="5000">
    <p:pull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7" name="Picture 5" descr="z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427538" y="1052513"/>
            <a:ext cx="4338637" cy="4537075"/>
          </a:xfrm>
          <a:prstGeom prst="rect">
            <a:avLst/>
          </a:prstGeom>
          <a:solidFill>
            <a:srgbClr val="800000"/>
          </a:solidFill>
          <a:ln w="76200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64518" name="Picture 6" descr="Изображение 00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288" y="4149725"/>
            <a:ext cx="3455987" cy="2482850"/>
          </a:xfrm>
          <a:prstGeom prst="rect">
            <a:avLst/>
          </a:prstGeom>
          <a:solidFill>
            <a:srgbClr val="800000"/>
          </a:solidFill>
          <a:ln w="76200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64519" name="Picture 7" descr="Изображение 02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5288" y="836613"/>
            <a:ext cx="3414712" cy="2560637"/>
          </a:xfrm>
          <a:prstGeom prst="rect">
            <a:avLst/>
          </a:prstGeom>
          <a:solidFill>
            <a:srgbClr val="800000"/>
          </a:solidFill>
          <a:ln w="76200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20000">
    <p:push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/>
              <a:t>Международная книжная выставка "Жемчужины мировой детской литературы"</a:t>
            </a:r>
            <a:r>
              <a:rPr lang="ru-RU" sz="4000"/>
              <a:t> </a:t>
            </a:r>
          </a:p>
        </p:txBody>
      </p:sp>
      <p:pic>
        <p:nvPicPr>
          <p:cNvPr id="40965" name="Picture 5" descr="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9750" y="3933825"/>
            <a:ext cx="3121025" cy="2303463"/>
          </a:xfrm>
          <a:prstGeom prst="rect">
            <a:avLst/>
          </a:prstGeom>
          <a:solidFill>
            <a:srgbClr val="800000"/>
          </a:solidFill>
          <a:ln w="76200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40967" name="Picture 7" descr="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292725" y="4005263"/>
            <a:ext cx="3167063" cy="2232025"/>
          </a:xfrm>
          <a:prstGeom prst="rect">
            <a:avLst/>
          </a:prstGeom>
          <a:solidFill>
            <a:srgbClr val="800000"/>
          </a:solidFill>
          <a:ln w="76200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40969" name="Picture 9" descr="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484438" y="1341438"/>
            <a:ext cx="4248150" cy="2374900"/>
          </a:xfrm>
          <a:prstGeom prst="rect">
            <a:avLst/>
          </a:prstGeom>
          <a:solidFill>
            <a:srgbClr val="800000"/>
          </a:solidFill>
          <a:ln w="76200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9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	</a:t>
            </a:r>
          </a:p>
        </p:txBody>
      </p:sp>
      <p:pic>
        <p:nvPicPr>
          <p:cNvPr id="65541" name="Picture 5" descr="6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84213" y="476250"/>
            <a:ext cx="7488237" cy="5761038"/>
          </a:xfrm>
          <a:prstGeom prst="rect">
            <a:avLst/>
          </a:prstGeom>
          <a:solidFill>
            <a:srgbClr val="800000"/>
          </a:solidFill>
          <a:ln w="76200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8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3" name="Picture 5" descr="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solidFill>
            <a:srgbClr val="800000"/>
          </a:solidFill>
          <a:ln w="76200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600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7" name="Picture 5" descr="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9750" y="404813"/>
            <a:ext cx="7777163" cy="6048375"/>
          </a:xfrm>
          <a:prstGeom prst="rect">
            <a:avLst/>
          </a:prstGeom>
          <a:solidFill>
            <a:srgbClr val="800000"/>
          </a:solidFill>
          <a:ln w="76200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5000"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6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323388" cy="7250113"/>
          </a:xfrm>
          <a:prstGeom prst="rect">
            <a:avLst/>
          </a:prstGeom>
          <a:solidFill>
            <a:srgbClr val="800000"/>
          </a:solidFill>
          <a:ln w="76200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900113" y="935038"/>
            <a:ext cx="783907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7200" b="1" i="1">
                <a:solidFill>
                  <a:srgbClr val="FF0066"/>
                </a:solidFill>
                <a:latin typeface="Times New Roman" pitchFamily="18" charset="0"/>
              </a:rPr>
              <a:t>«Германия и </a:t>
            </a:r>
          </a:p>
          <a:p>
            <a:pPr eaLnBrk="0" hangingPunct="0"/>
            <a:r>
              <a:rPr lang="ru-RU" sz="7200" b="1" i="1">
                <a:solidFill>
                  <a:srgbClr val="FF0066"/>
                </a:solidFill>
                <a:latin typeface="Times New Roman" pitchFamily="18" charset="0"/>
              </a:rPr>
              <a:t>Азербайджан –</a:t>
            </a:r>
          </a:p>
          <a:p>
            <a:pPr eaLnBrk="0" hangingPunct="0"/>
            <a:r>
              <a:rPr lang="ru-RU" sz="7200" b="1" i="1">
                <a:solidFill>
                  <a:srgbClr val="FF0066"/>
                </a:solidFill>
                <a:latin typeface="Times New Roman" pitchFamily="18" charset="0"/>
              </a:rPr>
              <a:t> будет дружить».</a:t>
            </a:r>
            <a:r>
              <a:rPr lang="ru-RU" sz="800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advTm="9000">
    <p:push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6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2700"/>
            <a:ext cx="9144000" cy="6845300"/>
          </a:xfrm>
          <a:prstGeom prst="rect">
            <a:avLst/>
          </a:prstGeom>
          <a:solidFill>
            <a:srgbClr val="800000"/>
          </a:solidFill>
          <a:ln w="76200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62469" name="Picture 5" descr="Изображение 30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5650" y="260350"/>
            <a:ext cx="7734300" cy="5976938"/>
          </a:xfrm>
          <a:prstGeom prst="rect">
            <a:avLst/>
          </a:prstGeom>
          <a:solidFill>
            <a:srgbClr val="800000"/>
          </a:solidFill>
          <a:ln w="76200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ransition advTm="9000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>
                <a:solidFill>
                  <a:srgbClr val="FF3300"/>
                </a:solidFill>
              </a:rPr>
              <a:t> </a:t>
            </a:r>
            <a:r>
              <a:rPr lang="ru-RU" sz="4000" b="1">
                <a:solidFill>
                  <a:schemeClr val="accent2"/>
                </a:solidFill>
              </a:rPr>
              <a:t>«Передвижной библиотекарь»</a:t>
            </a:r>
            <a:r>
              <a:rPr lang="ru-RU" sz="4000"/>
              <a:t> 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>
                <a:solidFill>
                  <a:schemeClr val="accent2"/>
                </a:solidFill>
              </a:rPr>
              <a:t>    </a:t>
            </a:r>
            <a:r>
              <a:rPr lang="ru-RU" sz="2800">
                <a:solidFill>
                  <a:schemeClr val="accent2"/>
                </a:solidFill>
              </a:rPr>
              <a:t>Главной целью данного проекта является оказание передвижной библиотечной услуги населению, с целью повышения у них интереса к библиотекам и к чтению, а также повышение активности читателей. </a:t>
            </a:r>
            <a:br>
              <a:rPr lang="ru-RU" sz="2800">
                <a:solidFill>
                  <a:schemeClr val="accent2"/>
                </a:solidFill>
              </a:rPr>
            </a:br>
            <a:r>
              <a:rPr lang="ru-RU" sz="2800">
                <a:solidFill>
                  <a:schemeClr val="accent2"/>
                </a:solidFill>
              </a:rPr>
              <a:t/>
            </a:r>
            <a:br>
              <a:rPr lang="ru-RU" sz="2800">
                <a:solidFill>
                  <a:schemeClr val="accent2"/>
                </a:solidFill>
              </a:rPr>
            </a:br>
            <a:r>
              <a:rPr lang="ru-RU" sz="2800">
                <a:solidFill>
                  <a:schemeClr val="accent2"/>
                </a:solidFill>
              </a:rPr>
              <a:t>Читатели смогут заказать любую литературу, обратившись в библиотеку своего района при помощи городского телефона. </a:t>
            </a:r>
            <a:br>
              <a:rPr lang="ru-RU" sz="2800">
                <a:solidFill>
                  <a:schemeClr val="accent2"/>
                </a:solidFill>
              </a:rPr>
            </a:br>
            <a:r>
              <a:rPr lang="ru-RU" sz="2800">
                <a:solidFill>
                  <a:schemeClr val="accent2"/>
                </a:solidFill>
              </a:rPr>
              <a:t/>
            </a:r>
            <a:br>
              <a:rPr lang="ru-RU" sz="2800">
                <a:solidFill>
                  <a:schemeClr val="accent2"/>
                </a:solidFill>
              </a:rPr>
            </a:br>
            <a:endParaRPr lang="ru-RU" sz="280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6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2700"/>
            <a:ext cx="9144000" cy="6845300"/>
          </a:xfrm>
          <a:prstGeom prst="rect">
            <a:avLst/>
          </a:prstGeom>
          <a:solidFill>
            <a:srgbClr val="800000"/>
          </a:solidFill>
          <a:ln w="76200">
            <a:solidFill>
              <a:srgbClr val="993300"/>
            </a:solidFill>
            <a:miter lim="800000"/>
            <a:headEnd/>
            <a:tailEnd/>
          </a:ln>
        </p:spPr>
      </p:pic>
      <p:pic>
        <p:nvPicPr>
          <p:cNvPr id="79876" name="Picture 4" descr="Изображение 31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900113" y="476250"/>
            <a:ext cx="7119937" cy="5340350"/>
          </a:xfrm>
          <a:prstGeom prst="rect">
            <a:avLst/>
          </a:prstGeom>
          <a:solidFill>
            <a:srgbClr val="800000"/>
          </a:solidFill>
          <a:ln w="76200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6000">
    <p:pull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6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2700"/>
            <a:ext cx="9144000" cy="6845300"/>
          </a:xfrm>
          <a:prstGeom prst="rect">
            <a:avLst/>
          </a:prstGeom>
          <a:solidFill>
            <a:srgbClr val="800000"/>
          </a:solidFill>
          <a:ln w="76200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78852" name="Picture 4" descr="Изображение 30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5650" y="549275"/>
            <a:ext cx="7272338" cy="5903913"/>
          </a:xfrm>
          <a:prstGeom prst="rect">
            <a:avLst/>
          </a:prstGeom>
          <a:solidFill>
            <a:srgbClr val="800000"/>
          </a:solidFill>
          <a:ln w="76200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5000">
    <p:pull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6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2700"/>
            <a:ext cx="9144000" cy="6845300"/>
          </a:xfrm>
          <a:prstGeom prst="rect">
            <a:avLst/>
          </a:prstGeom>
          <a:solidFill>
            <a:srgbClr val="800080"/>
          </a:solidFill>
          <a:ln w="76200">
            <a:solidFill>
              <a:srgbClr val="800080"/>
            </a:solidFill>
            <a:miter lim="800000"/>
            <a:headEnd/>
            <a:tailEnd/>
          </a:ln>
        </p:spPr>
      </p:pic>
      <p:pic>
        <p:nvPicPr>
          <p:cNvPr id="77828" name="Picture 4" descr="Изображение 29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5650" y="598488"/>
            <a:ext cx="7200900" cy="5494337"/>
          </a:xfrm>
          <a:prstGeom prst="rect">
            <a:avLst/>
          </a:prstGeom>
          <a:solidFill>
            <a:srgbClr val="800080"/>
          </a:solidFill>
          <a:ln w="76200">
            <a:solidFill>
              <a:srgbClr val="80008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6000">
    <p:push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ChangeArrowheads="1"/>
          </p:cNvSpPr>
          <p:nvPr/>
        </p:nvSpPr>
        <p:spPr bwMode="auto">
          <a:xfrm>
            <a:off x="4402138" y="404813"/>
            <a:ext cx="184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ru-RU" sz="3200" b="1">
              <a:solidFill>
                <a:srgbClr val="214443"/>
              </a:solidFill>
              <a:latin typeface="Times New Roman" pitchFamily="18" charset="0"/>
            </a:endParaRPr>
          </a:p>
        </p:txBody>
      </p:sp>
      <p:sp>
        <p:nvSpPr>
          <p:cNvPr id="12296" name="Text Box 19"/>
          <p:cNvSpPr txBox="1">
            <a:spLocks noChangeArrowheads="1"/>
          </p:cNvSpPr>
          <p:nvPr/>
        </p:nvSpPr>
        <p:spPr bwMode="auto">
          <a:xfrm>
            <a:off x="1835150" y="3068638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000">
              <a:latin typeface="Times New Roman" pitchFamily="18" charset="0"/>
            </a:endParaRPr>
          </a:p>
        </p:txBody>
      </p:sp>
      <p:sp>
        <p:nvSpPr>
          <p:cNvPr id="12297" name="Text Box 20"/>
          <p:cNvSpPr txBox="1">
            <a:spLocks noChangeArrowheads="1"/>
          </p:cNvSpPr>
          <p:nvPr/>
        </p:nvSpPr>
        <p:spPr bwMode="auto">
          <a:xfrm>
            <a:off x="1547813" y="2852738"/>
            <a:ext cx="184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3200">
              <a:latin typeface="Times New Roman" pitchFamily="18" charset="0"/>
            </a:endParaRPr>
          </a:p>
        </p:txBody>
      </p:sp>
      <p:sp>
        <p:nvSpPr>
          <p:cNvPr id="12298" name="Text Box 22"/>
          <p:cNvSpPr txBox="1">
            <a:spLocks noChangeArrowheads="1"/>
          </p:cNvSpPr>
          <p:nvPr/>
        </p:nvSpPr>
        <p:spPr bwMode="auto">
          <a:xfrm>
            <a:off x="323850" y="2708275"/>
            <a:ext cx="84502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solidFill>
                  <a:srgbClr val="FF0066"/>
                </a:solidFill>
                <a:latin typeface="Times New Roman" pitchFamily="18" charset="0"/>
              </a:rPr>
              <a:t>Диалог двух культур: Россия и Азербайджан</a:t>
            </a:r>
          </a:p>
        </p:txBody>
      </p:sp>
      <p:pic>
        <p:nvPicPr>
          <p:cNvPr id="12301" name="Picture 13" descr="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84213" y="349250"/>
            <a:ext cx="3024187" cy="2503488"/>
          </a:xfrm>
          <a:prstGeom prst="rect">
            <a:avLst/>
          </a:prstGeom>
          <a:solidFill>
            <a:srgbClr val="800080"/>
          </a:solidFill>
          <a:ln w="76200">
            <a:solidFill>
              <a:srgbClr val="800080"/>
            </a:solidFill>
            <a:miter lim="800000"/>
            <a:headEnd/>
            <a:tailEnd/>
          </a:ln>
        </p:spPr>
      </p:pic>
      <p:sp>
        <p:nvSpPr>
          <p:cNvPr id="12309" name="Rectangle 21"/>
          <p:cNvSpPr>
            <a:spLocks noGrp="1" noChangeArrowheads="1"/>
          </p:cNvSpPr>
          <p:nvPr>
            <p:ph type="body" sz="half" idx="3"/>
          </p:nvPr>
        </p:nvSpPr>
        <p:spPr>
          <a:xfrm>
            <a:off x="468313" y="3573463"/>
            <a:ext cx="8280400" cy="3284537"/>
          </a:xfrm>
        </p:spPr>
        <p:txBody>
          <a:bodyPr/>
          <a:lstStyle/>
          <a:p>
            <a:r>
              <a:rPr lang="ru-RU" sz="2800" b="1"/>
              <a:t>В специальной резолюции, принятой Генеральной ассамблеей ООН в феврале прошлого года, 21 марта было объявлено Международным днем Новруза. Вслед за этим также признан праздник Новруз международным праздником ОБСЕ</a:t>
            </a:r>
            <a:r>
              <a:rPr lang="ru-RU" sz="2800" b="1" i="1"/>
              <a:t> .</a:t>
            </a:r>
            <a:endParaRPr lang="ru-RU" sz="2800"/>
          </a:p>
        </p:txBody>
      </p:sp>
      <p:pic>
        <p:nvPicPr>
          <p:cNvPr id="12311" name="Picture 23" descr="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87900" y="404813"/>
            <a:ext cx="3263900" cy="2447925"/>
          </a:xfrm>
          <a:prstGeom prst="rect">
            <a:avLst/>
          </a:prstGeom>
          <a:solidFill>
            <a:srgbClr val="800080"/>
          </a:solidFill>
          <a:ln w="76200">
            <a:solidFill>
              <a:srgbClr val="80008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9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b="1" i="1">
                <a:solidFill>
                  <a:srgbClr val="CC0066"/>
                </a:solidFill>
              </a:rPr>
              <a:t/>
            </a:r>
            <a:br>
              <a:rPr lang="ru-RU" sz="1800" b="1" i="1">
                <a:solidFill>
                  <a:srgbClr val="CC0066"/>
                </a:solidFill>
              </a:rPr>
            </a:br>
            <a:r>
              <a:rPr lang="ru-RU" sz="4000" b="1" i="1">
                <a:solidFill>
                  <a:srgbClr val="CC0066"/>
                </a:solidFill>
              </a:rPr>
              <a:t>«Бабушка, расскажи мне сказку»</a:t>
            </a:r>
            <a:r>
              <a:rPr lang="ru-RU" sz="4000"/>
              <a:t> </a:t>
            </a:r>
            <a:br>
              <a:rPr lang="ru-RU" sz="4000"/>
            </a:br>
            <a:endParaRPr lang="ru-RU" sz="4000"/>
          </a:p>
        </p:txBody>
      </p:sp>
      <p:pic>
        <p:nvPicPr>
          <p:cNvPr id="43013" name="Picture 5" descr="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048000" y="2286000"/>
            <a:ext cx="6096000" cy="4572000"/>
          </a:xfrm>
          <a:prstGeom prst="rect">
            <a:avLst/>
          </a:prstGeom>
          <a:solidFill>
            <a:srgbClr val="800080"/>
          </a:solidFill>
          <a:ln w="76200">
            <a:solidFill>
              <a:srgbClr val="800080"/>
            </a:solidFill>
            <a:miter lim="800000"/>
            <a:headEnd/>
            <a:tailEnd/>
          </a:ln>
        </p:spPr>
      </p:pic>
      <p:pic>
        <p:nvPicPr>
          <p:cNvPr id="43014" name="Picture 6" descr="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1628775"/>
            <a:ext cx="3708400" cy="2608263"/>
          </a:xfrm>
          <a:solidFill>
            <a:srgbClr val="800080"/>
          </a:solidFill>
          <a:ln w="76200">
            <a:solidFill>
              <a:srgbClr val="800080"/>
            </a:solidFill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16"/>
          <p:cNvSpPr>
            <a:spLocks noChangeArrowheads="1"/>
          </p:cNvSpPr>
          <p:nvPr/>
        </p:nvSpPr>
        <p:spPr bwMode="auto">
          <a:xfrm>
            <a:off x="250825" y="404813"/>
            <a:ext cx="5113338" cy="459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u="sng">
                <a:solidFill>
                  <a:srgbClr val="CC0066"/>
                </a:solidFill>
                <a:latin typeface="Times New Roman" pitchFamily="18" charset="0"/>
              </a:rPr>
              <a:t>«Чтение детей и взрослых: книга и развитие личности»</a:t>
            </a:r>
            <a:endParaRPr lang="ru-RU" sz="2800" b="1">
              <a:solidFill>
                <a:srgbClr val="CC0066"/>
              </a:solidFill>
              <a:latin typeface="Times New Roman" pitchFamily="18" charset="0"/>
            </a:endParaRPr>
          </a:p>
          <a:p>
            <a:r>
              <a:rPr lang="ru-RU" sz="2400" b="1">
                <a:solidFill>
                  <a:schemeClr val="accent2"/>
                </a:solidFill>
                <a:latin typeface="Times New Roman" pitchFamily="18" charset="0"/>
              </a:rPr>
              <a:t>Цели проведения конференции:</a:t>
            </a:r>
          </a:p>
          <a:p>
            <a:r>
              <a:rPr lang="ru-RU" sz="2400" b="1">
                <a:solidFill>
                  <a:schemeClr val="accent2"/>
                </a:solidFill>
                <a:latin typeface="Times New Roman" pitchFamily="18" charset="0"/>
              </a:rPr>
              <a:t>• совершенствование государственной программы поддержки и развития чтения</a:t>
            </a:r>
            <a:endParaRPr lang="en-US" sz="2400" b="1">
              <a:solidFill>
                <a:schemeClr val="accent2"/>
              </a:solidFill>
              <a:latin typeface="Times New Roman" pitchFamily="18" charset="0"/>
            </a:endParaRPr>
          </a:p>
          <a:p>
            <a:r>
              <a:rPr lang="ru-RU" sz="2400" b="1">
                <a:solidFill>
                  <a:schemeClr val="accent2"/>
                </a:solidFill>
                <a:latin typeface="Times New Roman" pitchFamily="18" charset="0"/>
              </a:rPr>
              <a:t>• привлечение общественного внимания к проблемам мотивации чтения и необходимости обеспечения доступности информации о книгах для детей и взрослых.</a:t>
            </a:r>
            <a:endParaRPr lang="uk-UA" sz="2400" b="1">
              <a:solidFill>
                <a:schemeClr val="accent2"/>
              </a:solidFill>
              <a:latin typeface="Times New Roman" pitchFamily="18" charset="0"/>
            </a:endParaRPr>
          </a:p>
        </p:txBody>
      </p:sp>
      <p:pic>
        <p:nvPicPr>
          <p:cNvPr id="4103" name="Picture 7" descr="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64163" y="404813"/>
            <a:ext cx="3455987" cy="2268537"/>
          </a:xfrm>
          <a:prstGeom prst="rect">
            <a:avLst/>
          </a:prstGeom>
          <a:solidFill>
            <a:srgbClr val="800080"/>
          </a:solidFill>
          <a:ln w="76200">
            <a:solidFill>
              <a:srgbClr val="800080"/>
            </a:solidFill>
            <a:miter lim="800000"/>
            <a:headEnd/>
            <a:tailEnd/>
          </a:ln>
        </p:spPr>
      </p:pic>
      <p:pic>
        <p:nvPicPr>
          <p:cNvPr id="4105" name="Picture 9" descr="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292725" y="3357563"/>
            <a:ext cx="3527425" cy="3168650"/>
          </a:xfrm>
          <a:prstGeom prst="rect">
            <a:avLst/>
          </a:prstGeom>
          <a:solidFill>
            <a:srgbClr val="800080"/>
          </a:solidFill>
          <a:ln w="76200">
            <a:solidFill>
              <a:srgbClr val="80008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>
    <p:wipe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 </a:t>
            </a:r>
            <a:r>
              <a:rPr lang="ru-RU" sz="4000" b="1">
                <a:solidFill>
                  <a:srgbClr val="FF3300"/>
                </a:solidFill>
              </a:rPr>
              <a:t>«Научите ребёнка любить книгу»</a:t>
            </a:r>
            <a:r>
              <a:rPr lang="ru-RU" sz="4000" i="1">
                <a:solidFill>
                  <a:srgbClr val="FF3300"/>
                </a:solidFill>
              </a:rPr>
              <a:t>.</a:t>
            </a:r>
            <a:r>
              <a:rPr lang="ru-RU" sz="4000"/>
              <a:t> </a:t>
            </a:r>
          </a:p>
        </p:txBody>
      </p:sp>
      <p:pic>
        <p:nvPicPr>
          <p:cNvPr id="46085" name="Picture 5" descr="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8313" y="2349500"/>
            <a:ext cx="3527425" cy="2735263"/>
          </a:xfrm>
          <a:prstGeom prst="rect">
            <a:avLst/>
          </a:prstGeom>
          <a:solidFill>
            <a:srgbClr val="800080"/>
          </a:solidFill>
          <a:ln w="76200">
            <a:solidFill>
              <a:srgbClr val="800080"/>
            </a:solidFill>
            <a:miter lim="800000"/>
            <a:headEnd/>
            <a:tailEnd/>
          </a:ln>
        </p:spPr>
      </p:pic>
      <p:pic>
        <p:nvPicPr>
          <p:cNvPr id="46087" name="Picture 7" descr="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427538" y="2349500"/>
            <a:ext cx="4032250" cy="2663825"/>
          </a:xfrm>
          <a:prstGeom prst="rect">
            <a:avLst/>
          </a:prstGeom>
          <a:solidFill>
            <a:srgbClr val="800080"/>
          </a:solidFill>
          <a:ln w="76200">
            <a:solidFill>
              <a:srgbClr val="80008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781300"/>
            <a:ext cx="8137525" cy="4076700"/>
          </a:xfrm>
        </p:spPr>
        <p:txBody>
          <a:bodyPr/>
          <a:lstStyle/>
          <a:p>
            <a:r>
              <a:rPr lang="ru-RU" sz="4800" b="1" i="1">
                <a:solidFill>
                  <a:srgbClr val="FF0066"/>
                </a:solidFill>
              </a:rPr>
              <a:t/>
            </a:r>
            <a:br>
              <a:rPr lang="ru-RU" sz="4800" b="1" i="1">
                <a:solidFill>
                  <a:srgbClr val="FF0066"/>
                </a:solidFill>
              </a:rPr>
            </a:br>
            <a:r>
              <a:rPr lang="ru-RU" sz="4800" b="1" i="1">
                <a:solidFill>
                  <a:srgbClr val="FF0066"/>
                </a:solidFill>
              </a:rPr>
              <a:t/>
            </a:r>
            <a:br>
              <a:rPr lang="ru-RU" sz="4800" b="1" i="1">
                <a:solidFill>
                  <a:srgbClr val="FF0066"/>
                </a:solidFill>
              </a:rPr>
            </a:br>
            <a:r>
              <a:rPr lang="ru-RU" sz="4800" b="1" i="1">
                <a:solidFill>
                  <a:srgbClr val="FF0066"/>
                </a:solidFill>
              </a:rPr>
              <a:t>«Отдыхаем с книжкой: летнее чтение»</a:t>
            </a: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8313" y="260350"/>
            <a:ext cx="7991475" cy="4032250"/>
          </a:xfrm>
          <a:prstGeom prst="rect">
            <a:avLst/>
          </a:prstGeom>
          <a:solidFill>
            <a:srgbClr val="800080"/>
          </a:solidFill>
          <a:ln w="76200">
            <a:solidFill>
              <a:srgbClr val="80008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>
                <a:solidFill>
                  <a:srgbClr val="FF0066"/>
                </a:solidFill>
              </a:rPr>
              <a:t>Веселый поезд</a:t>
            </a:r>
          </a:p>
        </p:txBody>
      </p:sp>
      <p:pic>
        <p:nvPicPr>
          <p:cNvPr id="60419" name="Picture 3" descr="s9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250825" y="260350"/>
            <a:ext cx="1873250" cy="1800225"/>
          </a:xfrm>
          <a:solidFill>
            <a:srgbClr val="FF00FF"/>
          </a:solidFill>
          <a:ln w="76200">
            <a:solidFill>
              <a:srgbClr val="FF00FF"/>
            </a:solidFill>
          </a:ln>
        </p:spPr>
      </p:pic>
      <p:pic>
        <p:nvPicPr>
          <p:cNvPr id="60420" name="image" descr="18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403350" y="1773238"/>
            <a:ext cx="5832475" cy="2735262"/>
          </a:xfrm>
          <a:prstGeom prst="rect">
            <a:avLst/>
          </a:prstGeom>
          <a:solidFill>
            <a:srgbClr val="FF00FF"/>
          </a:solidFill>
          <a:ln w="76200">
            <a:solidFill>
              <a:srgbClr val="FF00FF"/>
            </a:solidFill>
            <a:miter lim="800000"/>
            <a:headEnd/>
            <a:tailEnd/>
          </a:ln>
        </p:spPr>
      </p:pic>
      <p:pic>
        <p:nvPicPr>
          <p:cNvPr id="60421" name="Picture 5" descr="s1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79388" y="4292600"/>
            <a:ext cx="2447925" cy="2247900"/>
          </a:xfrm>
          <a:prstGeom prst="rect">
            <a:avLst/>
          </a:prstGeom>
          <a:solidFill>
            <a:srgbClr val="FF00FF"/>
          </a:solidFill>
          <a:ln w="76200">
            <a:solidFill>
              <a:srgbClr val="FF00FF"/>
            </a:solidFill>
            <a:miter lim="800000"/>
            <a:headEnd/>
            <a:tailEnd/>
          </a:ln>
        </p:spPr>
      </p:pic>
      <p:pic>
        <p:nvPicPr>
          <p:cNvPr id="60422" name="Picture 6" descr="s7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659563" y="4365625"/>
            <a:ext cx="2233612" cy="2159000"/>
          </a:xfrm>
          <a:prstGeom prst="rect">
            <a:avLst/>
          </a:prstGeom>
          <a:solidFill>
            <a:srgbClr val="FF00FF"/>
          </a:solidFill>
          <a:ln w="76200">
            <a:solidFill>
              <a:srgbClr val="FF00FF"/>
            </a:solidFill>
            <a:miter lim="800000"/>
            <a:headEnd/>
            <a:tailEnd/>
          </a:ln>
        </p:spPr>
      </p:pic>
      <p:pic>
        <p:nvPicPr>
          <p:cNvPr id="60423" name="Picture 7" descr="s20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948488" y="188913"/>
            <a:ext cx="2016125" cy="1944687"/>
          </a:xfrm>
          <a:prstGeom prst="rect">
            <a:avLst/>
          </a:prstGeom>
          <a:solidFill>
            <a:srgbClr val="FF00FF"/>
          </a:solidFill>
          <a:ln w="76200">
            <a:solidFill>
              <a:srgbClr val="FF00FF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ru-RU" sz="4000"/>
              <a:t/>
            </a:r>
            <a:br>
              <a:rPr lang="ru-RU" sz="4000"/>
            </a:br>
            <a:r>
              <a:rPr lang="ru-RU" sz="4000" b="1">
                <a:solidFill>
                  <a:srgbClr val="FF3300"/>
                </a:solidFill>
              </a:rPr>
              <a:t>«Остановим СПИД» – акция к Дню борьбы со СПИДом</a:t>
            </a:r>
            <a:r>
              <a:rPr lang="ru-RU" sz="4000">
                <a:solidFill>
                  <a:srgbClr val="FF3300"/>
                </a:solidFill>
              </a:rPr>
              <a:t>.</a:t>
            </a:r>
            <a:br>
              <a:rPr lang="ru-RU" sz="4000">
                <a:solidFill>
                  <a:srgbClr val="FF3300"/>
                </a:solidFill>
              </a:rPr>
            </a:br>
            <a:endParaRPr lang="ru-RU" sz="4000" b="1">
              <a:solidFill>
                <a:srgbClr val="FF3300"/>
              </a:solidFill>
            </a:endParaRPr>
          </a:p>
        </p:txBody>
      </p:sp>
      <p:pic>
        <p:nvPicPr>
          <p:cNvPr id="48133" name="Picture 5" descr="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859338" y="1628775"/>
            <a:ext cx="2759075" cy="2070100"/>
          </a:xfrm>
          <a:prstGeom prst="rect">
            <a:avLst/>
          </a:prstGeom>
          <a:solidFill>
            <a:srgbClr val="800080"/>
          </a:solidFill>
          <a:ln w="76200">
            <a:solidFill>
              <a:srgbClr val="800080"/>
            </a:solidFill>
            <a:miter lim="800000"/>
            <a:headEnd/>
            <a:tailEnd/>
          </a:ln>
        </p:spPr>
      </p:pic>
      <p:pic>
        <p:nvPicPr>
          <p:cNvPr id="48138" name="Picture 10" descr="s2[2]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258888" y="1627188"/>
            <a:ext cx="2665412" cy="2000250"/>
          </a:xfrm>
          <a:prstGeom prst="rect">
            <a:avLst/>
          </a:prstGeom>
          <a:solidFill>
            <a:srgbClr val="800080"/>
          </a:solidFill>
          <a:ln w="76200">
            <a:solidFill>
              <a:srgbClr val="800080"/>
            </a:solidFill>
            <a:miter lim="800000"/>
            <a:headEnd/>
            <a:tailEnd/>
          </a:ln>
        </p:spPr>
      </p:pic>
      <p:pic>
        <p:nvPicPr>
          <p:cNvPr id="48139" name="Picture 11" descr="3[1]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484438" y="3789363"/>
            <a:ext cx="4032250" cy="2700337"/>
          </a:xfrm>
          <a:prstGeom prst="rect">
            <a:avLst/>
          </a:prstGeom>
          <a:solidFill>
            <a:srgbClr val="800080"/>
          </a:solidFill>
          <a:ln w="76200">
            <a:solidFill>
              <a:srgbClr val="80008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>
                <a:solidFill>
                  <a:schemeClr val="accent2"/>
                </a:solidFill>
              </a:rPr>
              <a:t>основные принципы работы с читателями</a:t>
            </a:r>
            <a:r>
              <a:rPr lang="ru-RU" sz="4000"/>
              <a:t> 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/>
              <a:t>   </a:t>
            </a:r>
            <a:r>
              <a:rPr lang="ru-RU" sz="2800">
                <a:solidFill>
                  <a:schemeClr val="accent2"/>
                </a:solidFill>
              </a:rPr>
              <a:t>- повысить у ребенка (подростка) осознание себя как читателя, научить его получать удовольствие от чтения; </a:t>
            </a:r>
            <a:br>
              <a:rPr lang="ru-RU" sz="2800">
                <a:solidFill>
                  <a:schemeClr val="accent2"/>
                </a:solidFill>
              </a:rPr>
            </a:br>
            <a:r>
              <a:rPr lang="ru-RU" sz="2800">
                <a:solidFill>
                  <a:schemeClr val="accent2"/>
                </a:solidFill>
              </a:rPr>
              <a:t>- сделать чтение более разнообразным; </a:t>
            </a:r>
            <a:br>
              <a:rPr lang="ru-RU" sz="2800">
                <a:solidFill>
                  <a:schemeClr val="accent2"/>
                </a:solidFill>
              </a:rPr>
            </a:br>
            <a:r>
              <a:rPr lang="ru-RU" sz="2800">
                <a:solidFill>
                  <a:schemeClr val="accent2"/>
                </a:solidFill>
              </a:rPr>
              <a:t>- предоставить читателям возможность поделиться впечатлениями от прочитанного; </a:t>
            </a:r>
            <a:br>
              <a:rPr lang="ru-RU" sz="2800">
                <a:solidFill>
                  <a:schemeClr val="accent2"/>
                </a:solidFill>
              </a:rPr>
            </a:br>
            <a:r>
              <a:rPr lang="ru-RU" sz="2800">
                <a:solidFill>
                  <a:schemeClr val="accent2"/>
                </a:solidFill>
              </a:rPr>
              <a:t>- повысить статус чтения как творческого процесса; </a:t>
            </a:r>
            <a:br>
              <a:rPr lang="ru-RU" sz="2800">
                <a:solidFill>
                  <a:schemeClr val="accent2"/>
                </a:solidFill>
              </a:rPr>
            </a:br>
            <a:r>
              <a:rPr lang="ru-RU" sz="2800">
                <a:solidFill>
                  <a:schemeClr val="accent2"/>
                </a:solidFill>
              </a:rPr>
              <a:t>- через приобщение к чтению способствовать воспитанию и развитию личности </a:t>
            </a:r>
          </a:p>
        </p:txBody>
      </p:sp>
    </p:spTree>
  </p:cSld>
  <p:clrMapOvr>
    <a:masterClrMapping/>
  </p:clrMapOvr>
  <p:transition advClick="0"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u="sng">
                <a:solidFill>
                  <a:srgbClr val="009900"/>
                </a:solidFill>
              </a:rPr>
              <a:t>Экологический праздник книг</a:t>
            </a:r>
          </a:p>
        </p:txBody>
      </p:sp>
      <p:pic>
        <p:nvPicPr>
          <p:cNvPr id="47109" name="Picture 5" descr="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3800" y="1484313"/>
            <a:ext cx="3240088" cy="2430462"/>
          </a:xfrm>
          <a:prstGeom prst="rect">
            <a:avLst/>
          </a:prstGeom>
          <a:solidFill>
            <a:srgbClr val="800080"/>
          </a:solidFill>
          <a:ln w="76200">
            <a:solidFill>
              <a:srgbClr val="800080"/>
            </a:solidFill>
            <a:miter lim="800000"/>
            <a:headEnd/>
            <a:tailEnd/>
          </a:ln>
        </p:spPr>
      </p:pic>
      <p:pic>
        <p:nvPicPr>
          <p:cNvPr id="47111" name="Picture 7" descr="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68313" y="1484313"/>
            <a:ext cx="3527425" cy="2339975"/>
          </a:xfrm>
          <a:prstGeom prst="rect">
            <a:avLst/>
          </a:prstGeom>
          <a:solidFill>
            <a:srgbClr val="800080"/>
          </a:solidFill>
          <a:ln w="76200">
            <a:solidFill>
              <a:srgbClr val="800080"/>
            </a:solidFill>
            <a:miter lim="800000"/>
            <a:headEnd/>
            <a:tailEnd/>
          </a:ln>
        </p:spPr>
      </p:pic>
      <p:pic>
        <p:nvPicPr>
          <p:cNvPr id="47113" name="Picture 9" descr="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11188" y="4221163"/>
            <a:ext cx="2952750" cy="2214562"/>
          </a:xfrm>
          <a:prstGeom prst="rect">
            <a:avLst/>
          </a:prstGeom>
          <a:solidFill>
            <a:srgbClr val="800080"/>
          </a:solidFill>
          <a:ln w="76200">
            <a:solidFill>
              <a:srgbClr val="800080"/>
            </a:solidFill>
            <a:miter lim="800000"/>
            <a:headEnd/>
            <a:tailEnd/>
          </a:ln>
        </p:spPr>
      </p:pic>
      <p:pic>
        <p:nvPicPr>
          <p:cNvPr id="47115" name="Picture 11" descr="1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003800" y="4221163"/>
            <a:ext cx="3168650" cy="2232025"/>
          </a:xfrm>
          <a:prstGeom prst="rect">
            <a:avLst/>
          </a:prstGeom>
          <a:solidFill>
            <a:srgbClr val="800080"/>
          </a:solidFill>
          <a:ln w="76200">
            <a:solidFill>
              <a:srgbClr val="80008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6537325" cy="1354137"/>
          </a:xfrm>
        </p:spPr>
        <p:txBody>
          <a:bodyPr/>
          <a:lstStyle/>
          <a:p>
            <a:r>
              <a:rPr lang="ru-RU" b="1" i="1" u="sng">
                <a:solidFill>
                  <a:srgbClr val="FF0066"/>
                </a:solidFill>
              </a:rPr>
              <a:t>Права детей</a:t>
            </a:r>
          </a:p>
        </p:txBody>
      </p:sp>
      <p:pic>
        <p:nvPicPr>
          <p:cNvPr id="49161" name="Picture 9" descr="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9388" y="1700213"/>
            <a:ext cx="4248150" cy="3421062"/>
          </a:xfrm>
          <a:prstGeom prst="rect">
            <a:avLst/>
          </a:prstGeom>
          <a:solidFill>
            <a:srgbClr val="800080"/>
          </a:solidFill>
          <a:ln w="76200">
            <a:solidFill>
              <a:srgbClr val="800080"/>
            </a:solidFill>
            <a:miter lim="800000"/>
            <a:headEnd/>
            <a:tailEnd/>
          </a:ln>
        </p:spPr>
      </p:pic>
      <p:pic>
        <p:nvPicPr>
          <p:cNvPr id="49162" name="Picture 10" descr="BRAIDS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588125" y="260350"/>
            <a:ext cx="2376488" cy="2232025"/>
          </a:xfrm>
          <a:prstGeom prst="rect">
            <a:avLst/>
          </a:prstGeom>
          <a:solidFill>
            <a:srgbClr val="800080"/>
          </a:solidFill>
          <a:ln w="76200">
            <a:solidFill>
              <a:srgbClr val="800080"/>
            </a:solidFill>
            <a:miter lim="800000"/>
            <a:headEnd/>
            <a:tailEnd/>
          </a:ln>
        </p:spPr>
      </p:pic>
      <p:pic>
        <p:nvPicPr>
          <p:cNvPr id="49164" name="Picture 12" descr="Н. Ю. Конасова, А. Т. Бойцова, В. С. Кошкина, Е. Г. Курцева Права детей на дополнительное образование и социально-педагогическую поддержку">
            <a:hlinkClick r:id="rId4" tooltip="Н. Ю. Конасова, А. Т. Бойцова, В. С. Кошкина, Е. Г. Курцева Права детей на дополнительное образование и социально-педагогическую поддержку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787900" y="2636838"/>
            <a:ext cx="4105275" cy="4221162"/>
          </a:xfrm>
          <a:prstGeom prst="rect">
            <a:avLst/>
          </a:prstGeom>
          <a:solidFill>
            <a:srgbClr val="800080"/>
          </a:solidFill>
          <a:ln w="76200">
            <a:solidFill>
              <a:srgbClr val="80008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2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4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CC0066"/>
                </a:solidFill>
              </a:rPr>
              <a:t>Неделя правовых знаний</a:t>
            </a:r>
          </a:p>
        </p:txBody>
      </p:sp>
      <p:pic>
        <p:nvPicPr>
          <p:cNvPr id="61445" name="Picture 5" descr="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43438" y="1844675"/>
            <a:ext cx="3817937" cy="3744913"/>
          </a:xfrm>
          <a:prstGeom prst="rect">
            <a:avLst/>
          </a:prstGeom>
          <a:solidFill>
            <a:srgbClr val="800080"/>
          </a:solidFill>
          <a:ln w="76200">
            <a:solidFill>
              <a:srgbClr val="800080"/>
            </a:solidFill>
            <a:miter lim="800000"/>
            <a:headEnd/>
            <a:tailEnd/>
          </a:ln>
        </p:spPr>
      </p:pic>
      <p:pic>
        <p:nvPicPr>
          <p:cNvPr id="61447" name="Picture 7" descr="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55575" y="1846263"/>
            <a:ext cx="3984625" cy="3670300"/>
          </a:xfrm>
          <a:prstGeom prst="rect">
            <a:avLst/>
          </a:prstGeom>
          <a:solidFill>
            <a:srgbClr val="800080"/>
          </a:solidFill>
          <a:ln w="76200">
            <a:solidFill>
              <a:srgbClr val="80008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8" name="Picture 4" descr="SAM_120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3850" y="404813"/>
            <a:ext cx="8208963" cy="4537075"/>
          </a:xfrm>
          <a:prstGeom prst="rect">
            <a:avLst/>
          </a:prstGeom>
          <a:solidFill>
            <a:srgbClr val="FF00FF"/>
          </a:solidFill>
          <a:ln w="76200">
            <a:solidFill>
              <a:srgbClr val="FF00FF"/>
            </a:solidFill>
            <a:miter lim="800000"/>
            <a:headEnd/>
            <a:tailEnd/>
          </a:ln>
        </p:spPr>
      </p:pic>
      <p:sp>
        <p:nvSpPr>
          <p:cNvPr id="88069" name="Rectangle 5"/>
          <p:cNvSpPr>
            <a:spLocks noChangeArrowheads="1"/>
          </p:cNvSpPr>
          <p:nvPr/>
        </p:nvSpPr>
        <p:spPr bwMode="auto">
          <a:xfrm>
            <a:off x="1763713" y="5059363"/>
            <a:ext cx="64420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az-Latn-AZ" sz="2000" b="1" i="1">
                <a:solidFill>
                  <a:srgbClr val="214443"/>
                </a:solidFill>
                <a:latin typeface="Arial" charset="0"/>
              </a:rPr>
              <a:t>    </a:t>
            </a:r>
            <a:r>
              <a:rPr lang="az-Latn-AZ" sz="2400" b="1" i="1">
                <a:solidFill>
                  <a:srgbClr val="CC0066"/>
                </a:solidFill>
                <a:latin typeface="Arial" charset="0"/>
              </a:rPr>
              <a:t>III  </a:t>
            </a:r>
            <a:r>
              <a:rPr lang="uk-UA" sz="2800" b="1" i="1">
                <a:solidFill>
                  <a:srgbClr val="CC0066"/>
                </a:solidFill>
                <a:latin typeface="Arial" charset="0"/>
              </a:rPr>
              <a:t>национальная</a:t>
            </a:r>
            <a:r>
              <a:rPr lang="uk-UA" sz="2400" b="1" i="1">
                <a:solidFill>
                  <a:srgbClr val="CC0066"/>
                </a:solidFill>
                <a:latin typeface="Arial" charset="0"/>
              </a:rPr>
              <a:t> </a:t>
            </a:r>
            <a:r>
              <a:rPr lang="ru-RU" sz="2400" b="1" i="1">
                <a:solidFill>
                  <a:srgbClr val="CC0066"/>
                </a:solidFill>
                <a:latin typeface="Arial" charset="0"/>
              </a:rPr>
              <a:t>книжная </a:t>
            </a:r>
            <a:r>
              <a:rPr lang="uk-UA" sz="2400" b="1" i="1">
                <a:solidFill>
                  <a:srgbClr val="CC0066"/>
                </a:solidFill>
                <a:latin typeface="Arial" charset="0"/>
              </a:rPr>
              <a:t>выставка</a:t>
            </a:r>
            <a:endParaRPr lang="ru-RU" sz="2400" b="1" i="1">
              <a:solidFill>
                <a:srgbClr val="CC0066"/>
              </a:solidFill>
              <a:latin typeface="Arial" charset="0"/>
            </a:endParaRPr>
          </a:p>
        </p:txBody>
      </p:sp>
    </p:spTree>
  </p:cSld>
  <p:clrMapOvr>
    <a:masterClrMapping/>
  </p:clrMapOvr>
  <p:transition advClick="0" advTm="18000">
    <p:comb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6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45300"/>
          </a:xfrm>
          <a:prstGeom prst="rect">
            <a:avLst/>
          </a:prstGeom>
          <a:solidFill>
            <a:srgbClr val="FF00FF"/>
          </a:solidFill>
          <a:ln w="76200">
            <a:solidFill>
              <a:srgbClr val="FF00FF"/>
            </a:solidFill>
            <a:miter lim="800000"/>
            <a:headEnd/>
            <a:tailEnd/>
          </a:ln>
        </p:spPr>
      </p:pic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1763713" y="1052513"/>
            <a:ext cx="4664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i="1">
                <a:solidFill>
                  <a:srgbClr val="FF0066"/>
                </a:solidFill>
                <a:latin typeface="Times New Roman" pitchFamily="18" charset="0"/>
              </a:rPr>
              <a:t>Спасибо за внимание!</a:t>
            </a:r>
          </a:p>
        </p:txBody>
      </p:sp>
      <p:sp>
        <p:nvSpPr>
          <p:cNvPr id="94213" name="Rectangle 5"/>
          <p:cNvSpPr>
            <a:spLocks noChangeArrowheads="1"/>
          </p:cNvSpPr>
          <p:nvPr/>
        </p:nvSpPr>
        <p:spPr bwMode="auto">
          <a:xfrm>
            <a:off x="1258888" y="2205038"/>
            <a:ext cx="6624637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 i="1">
                <a:solidFill>
                  <a:srgbClr val="CC0066"/>
                </a:solidFill>
                <a:latin typeface="Times New Roman" pitchFamily="18" charset="0"/>
              </a:rPr>
              <a:t>Азербайджанская Республиканская детская библиотека</a:t>
            </a:r>
          </a:p>
          <a:p>
            <a:r>
              <a:rPr lang="ru-RU" sz="3200" b="1" i="1">
                <a:solidFill>
                  <a:srgbClr val="CC0066"/>
                </a:solidFill>
                <a:latin typeface="Times New Roman" pitchFamily="18" charset="0"/>
              </a:rPr>
              <a:t>Зам. Директора по научной части.</a:t>
            </a:r>
          </a:p>
          <a:p>
            <a:r>
              <a:rPr lang="ru-RU" sz="3200" b="1" i="1">
                <a:solidFill>
                  <a:srgbClr val="CC0066"/>
                </a:solidFill>
                <a:latin typeface="Times New Roman" pitchFamily="18" charset="0"/>
              </a:rPr>
              <a:t>Тел. (+ 99 412 )597-09-86</a:t>
            </a:r>
          </a:p>
          <a:p>
            <a:r>
              <a:rPr lang="en-US" sz="3200" b="1" i="1">
                <a:solidFill>
                  <a:srgbClr val="CC0066"/>
                </a:solidFill>
                <a:latin typeface="Times New Roman" pitchFamily="18" charset="0"/>
              </a:rPr>
              <a:t>E-mail: </a:t>
            </a:r>
            <a:r>
              <a:rPr lang="az-Latn-AZ" sz="3200" b="1" i="1">
                <a:solidFill>
                  <a:srgbClr val="CC0066"/>
                </a:solidFill>
                <a:latin typeface="Times New Roman" pitchFamily="18" charset="0"/>
              </a:rPr>
              <a:t>zahiracabir</a:t>
            </a:r>
            <a:r>
              <a:rPr lang="en-US" sz="3200" b="1" i="1">
                <a:solidFill>
                  <a:srgbClr val="CC0066"/>
                </a:solidFill>
                <a:latin typeface="Times New Roman" pitchFamily="18" charset="0"/>
              </a:rPr>
              <a:t>@</a:t>
            </a:r>
            <a:r>
              <a:rPr lang="az-Latn-AZ" sz="3200" b="1" i="1">
                <a:solidFill>
                  <a:srgbClr val="CC0066"/>
                </a:solidFill>
                <a:latin typeface="Times New Roman" pitchFamily="18" charset="0"/>
              </a:rPr>
              <a:t>mail</a:t>
            </a:r>
            <a:r>
              <a:rPr lang="en-US" sz="3200" b="1" i="1">
                <a:solidFill>
                  <a:srgbClr val="CC0066"/>
                </a:solidFill>
                <a:latin typeface="Times New Roman" pitchFamily="18" charset="0"/>
              </a:rPr>
              <a:t>.ru</a:t>
            </a:r>
            <a:endParaRPr lang="ru-RU" sz="3200" b="1" i="1">
              <a:solidFill>
                <a:srgbClr val="CC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advTm="9000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476250"/>
            <a:ext cx="8351837" cy="2592388"/>
          </a:xfrm>
        </p:spPr>
        <p:txBody>
          <a:bodyPr/>
          <a:lstStyle/>
          <a:p>
            <a:pPr lvl="2"/>
            <a:r>
              <a:rPr lang="ru-RU" sz="3600">
                <a:solidFill>
                  <a:srgbClr val="FF3300"/>
                </a:solidFill>
              </a:rPr>
              <a:t>«</a:t>
            </a:r>
            <a:r>
              <a:rPr lang="ru-RU" sz="3600" b="1">
                <a:solidFill>
                  <a:srgbClr val="FF3300"/>
                </a:solidFill>
              </a:rPr>
              <a:t>Дети – наше будущее». </a:t>
            </a:r>
          </a:p>
          <a:p>
            <a:r>
              <a:rPr lang="ru-RU" sz="4400" b="1">
                <a:solidFill>
                  <a:srgbClr val="FF3300"/>
                </a:solidFill>
              </a:rPr>
              <a:t>«Дети не могут ждать». </a:t>
            </a:r>
          </a:p>
          <a:p>
            <a:endParaRPr lang="ru-RU" sz="4400" b="1">
              <a:solidFill>
                <a:srgbClr val="FF3300"/>
              </a:solidFill>
            </a:endParaRPr>
          </a:p>
          <a:p>
            <a:endParaRPr lang="ru-RU" sz="4400" b="1">
              <a:solidFill>
                <a:srgbClr val="FF3300"/>
              </a:solidFill>
            </a:endParaRPr>
          </a:p>
        </p:txBody>
      </p:sp>
      <p:pic>
        <p:nvPicPr>
          <p:cNvPr id="75781" name="Picture 5" descr="300_child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92275" y="2420938"/>
            <a:ext cx="6408738" cy="4103687"/>
          </a:xfrm>
          <a:prstGeom prst="rect">
            <a:avLst/>
          </a:prstGeom>
          <a:solidFill>
            <a:srgbClr val="FF6600"/>
          </a:solidFill>
          <a:ln w="76200">
            <a:solidFill>
              <a:srgbClr val="FF66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7" name="Picture 5" descr="SAM_120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9750" y="549275"/>
            <a:ext cx="7920038" cy="5400675"/>
          </a:xfrm>
          <a:prstGeom prst="rect">
            <a:avLst/>
          </a:prstGeom>
          <a:solidFill>
            <a:srgbClr val="FF6600"/>
          </a:solidFill>
          <a:ln w="76200">
            <a:solidFill>
              <a:srgbClr val="FF66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4000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20" name="Picture 4" descr="SAM_040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11188" y="404813"/>
            <a:ext cx="7921625" cy="5976937"/>
          </a:xfrm>
          <a:prstGeom prst="rect">
            <a:avLst/>
          </a:prstGeom>
          <a:solidFill>
            <a:srgbClr val="FF6600"/>
          </a:solidFill>
          <a:ln w="76200">
            <a:solidFill>
              <a:srgbClr val="FF66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25000"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5" name="Picture 5" descr="SAM_0409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319588" y="2708275"/>
            <a:ext cx="4824412" cy="3959225"/>
          </a:xfrm>
          <a:prstGeom prst="rect">
            <a:avLst/>
          </a:prstGeom>
          <a:solidFill>
            <a:srgbClr val="FF6600"/>
          </a:solidFill>
          <a:ln w="7620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87046" name="Picture 6" descr="SAM_0417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7950" y="260350"/>
            <a:ext cx="4935538" cy="3097213"/>
          </a:xfrm>
          <a:prstGeom prst="rect">
            <a:avLst/>
          </a:prstGeom>
          <a:solidFill>
            <a:srgbClr val="FF6600"/>
          </a:solidFill>
          <a:ln w="76200">
            <a:solidFill>
              <a:srgbClr val="FF66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20000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2038350" y="0"/>
            <a:ext cx="5211763" cy="167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solidFill>
                  <a:srgbClr val="214443"/>
                </a:solidFill>
                <a:latin typeface="Times New Roman" pitchFamily="18" charset="0"/>
              </a:rPr>
              <a:t/>
            </a:r>
            <a:br>
              <a:rPr lang="ru-RU" sz="3200" b="1">
                <a:solidFill>
                  <a:srgbClr val="214443"/>
                </a:solidFill>
                <a:latin typeface="Times New Roman" pitchFamily="18" charset="0"/>
              </a:rPr>
            </a:br>
            <a:r>
              <a:rPr lang="ru-RU" sz="3600" b="1" i="1">
                <a:solidFill>
                  <a:srgbClr val="FF0066"/>
                </a:solidFill>
                <a:latin typeface="Times New Roman" pitchFamily="18" charset="0"/>
              </a:rPr>
              <a:t>«В главной роли - книга»</a:t>
            </a:r>
            <a:r>
              <a:rPr lang="uk-UA" sz="3600" b="1">
                <a:solidFill>
                  <a:srgbClr val="214443"/>
                </a:solidFill>
                <a:latin typeface="Times New Roman" pitchFamily="18" charset="0"/>
              </a:rPr>
              <a:t/>
            </a:r>
            <a:br>
              <a:rPr lang="uk-UA" sz="3600" b="1">
                <a:solidFill>
                  <a:srgbClr val="214443"/>
                </a:solidFill>
                <a:latin typeface="Times New Roman" pitchFamily="18" charset="0"/>
              </a:rPr>
            </a:br>
            <a:endParaRPr lang="uk-UA" sz="3600" b="1">
              <a:solidFill>
                <a:srgbClr val="214443"/>
              </a:solidFill>
              <a:latin typeface="Times New Roman" pitchFamily="18" charset="0"/>
            </a:endParaRPr>
          </a:p>
        </p:txBody>
      </p:sp>
      <p:pic>
        <p:nvPicPr>
          <p:cNvPr id="14345" name="Picture 9" descr="6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987675" y="2133600"/>
            <a:ext cx="2952750" cy="2447925"/>
          </a:xfrm>
          <a:prstGeom prst="rect">
            <a:avLst/>
          </a:prstGeom>
          <a:solidFill>
            <a:srgbClr val="FF6600"/>
          </a:solidFill>
          <a:ln w="7620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4347" name="Picture 11" descr="8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268413"/>
            <a:ext cx="2914650" cy="4032250"/>
          </a:xfrm>
          <a:prstGeom prst="rect">
            <a:avLst/>
          </a:prstGeom>
          <a:solidFill>
            <a:srgbClr val="FF6600"/>
          </a:solidFill>
          <a:ln w="7620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4349" name="Picture 13" descr="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867400" y="1341438"/>
            <a:ext cx="3097213" cy="3932237"/>
          </a:xfrm>
          <a:prstGeom prst="rect">
            <a:avLst/>
          </a:prstGeom>
          <a:solidFill>
            <a:srgbClr val="FF6600"/>
          </a:solidFill>
          <a:ln w="76200">
            <a:solidFill>
              <a:srgbClr val="FF66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20000"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3673</TotalTime>
  <Words>298</Words>
  <Application>Microsoft Office PowerPoint</Application>
  <PresentationFormat>Экран (4:3)</PresentationFormat>
  <Paragraphs>48</Paragraphs>
  <Slides>44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6" baseType="lpstr">
      <vt:lpstr>Глобус</vt:lpstr>
      <vt:lpstr>Диаграмма</vt:lpstr>
      <vt:lpstr>«Привлечение детей в библиотеку: Мысли о чтении».</vt:lpstr>
      <vt:lpstr>«В главной роли – читатель» </vt:lpstr>
      <vt:lpstr> «Передвижной библиотекарь» </vt:lpstr>
      <vt:lpstr>основные принципы работы с читателями </vt:lpstr>
      <vt:lpstr>Слайд 5</vt:lpstr>
      <vt:lpstr>Слайд 6</vt:lpstr>
      <vt:lpstr>Слайд 7</vt:lpstr>
      <vt:lpstr>Слайд 8</vt:lpstr>
      <vt:lpstr>Слайд 9</vt:lpstr>
      <vt:lpstr>Слайд 10</vt:lpstr>
      <vt:lpstr>  рекламу на автобусах, на остановках </vt:lpstr>
      <vt:lpstr>Радуга книжек</vt:lpstr>
      <vt:lpstr>I Детский фестиваль книга-знания.</vt:lpstr>
      <vt:lpstr>Слайд 14</vt:lpstr>
      <vt:lpstr>Слайд 15</vt:lpstr>
      <vt:lpstr>Фестиваль: День издательств</vt:lpstr>
      <vt:lpstr>Фестиваль детской книги </vt:lpstr>
      <vt:lpstr>                 день информатики</vt:lpstr>
      <vt:lpstr>Слайд 19</vt:lpstr>
      <vt:lpstr>Встреча актёрами</vt:lpstr>
      <vt:lpstr>Презентации книг   встреча с писательями</vt:lpstr>
      <vt:lpstr>Слайд 22</vt:lpstr>
      <vt:lpstr>Слайд 23</vt:lpstr>
      <vt:lpstr>Международная книжная выставка "Жемчужины мировой детской литературы" 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 «Бабушка, расскажи мне сказку»  </vt:lpstr>
      <vt:lpstr>Слайд 35</vt:lpstr>
      <vt:lpstr> «Научите ребёнка любить книгу». </vt:lpstr>
      <vt:lpstr>  «Отдыхаем с книжкой: летнее чтение»</vt:lpstr>
      <vt:lpstr>Веселый поезд</vt:lpstr>
      <vt:lpstr> «Остановим СПИД» – акция к Дню борьбы со СПИДом. </vt:lpstr>
      <vt:lpstr>Экологический праздник книг</vt:lpstr>
      <vt:lpstr>Права детей</vt:lpstr>
      <vt:lpstr>Неделя правовых знаний</vt:lpstr>
      <vt:lpstr>Слайд 43</vt:lpstr>
      <vt:lpstr>Слайд 44</vt:lpstr>
    </vt:vector>
  </TitlesOfParts>
  <Company>LODB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Международное сотрудничество как возможность популяризации чтения и воспитания толерантности</dc:title>
  <dc:creator>Metodysty</dc:creator>
  <cp:lastModifiedBy>Feder</cp:lastModifiedBy>
  <cp:revision>258</cp:revision>
  <dcterms:created xsi:type="dcterms:W3CDTF">2009-05-20T09:28:35Z</dcterms:created>
  <dcterms:modified xsi:type="dcterms:W3CDTF">2014-05-07T07:24:43Z</dcterms:modified>
</cp:coreProperties>
</file>