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handoutMasterIdLst>
    <p:handoutMasterId r:id="rId28"/>
  </p:handoutMasterIdLst>
  <p:sldIdLst>
    <p:sldId id="528" r:id="rId2"/>
    <p:sldId id="533" r:id="rId3"/>
    <p:sldId id="537" r:id="rId4"/>
    <p:sldId id="540" r:id="rId5"/>
    <p:sldId id="503" r:id="rId6"/>
    <p:sldId id="371" r:id="rId7"/>
    <p:sldId id="548" r:id="rId8"/>
    <p:sldId id="541" r:id="rId9"/>
    <p:sldId id="534" r:id="rId10"/>
    <p:sldId id="535" r:id="rId11"/>
    <p:sldId id="536" r:id="rId12"/>
    <p:sldId id="531" r:id="rId13"/>
    <p:sldId id="532" r:id="rId14"/>
    <p:sldId id="538" r:id="rId15"/>
    <p:sldId id="474" r:id="rId16"/>
    <p:sldId id="539" r:id="rId17"/>
    <p:sldId id="542" r:id="rId18"/>
    <p:sldId id="543" r:id="rId19"/>
    <p:sldId id="549" r:id="rId20"/>
    <p:sldId id="546" r:id="rId21"/>
    <p:sldId id="544" r:id="rId22"/>
    <p:sldId id="545" r:id="rId23"/>
    <p:sldId id="547" r:id="rId24"/>
    <p:sldId id="333" r:id="rId25"/>
    <p:sldId id="315" r:id="rId26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 frameSlides="1"/>
  <p:clrMru>
    <a:srgbClr val="5FB6BD"/>
    <a:srgbClr val="FF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6170" autoAdjust="0"/>
  </p:normalViewPr>
  <p:slideViewPr>
    <p:cSldViewPr>
      <p:cViewPr varScale="1">
        <p:scale>
          <a:sx n="73" d="100"/>
          <a:sy n="73" d="100"/>
        </p:scale>
        <p:origin x="-7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06" y="-90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9F0C578-87F1-4AA5-AAF6-134EDE7D4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69AC6-AED2-4AB6-896C-ABDDC33F7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681028-6F0E-4D94-9E97-267EFD8268F9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384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B88ABF9-47EB-4D5A-A5B4-6B555EF4944D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406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213C32C-E7DC-4D65-BB92-EAC77E0373C8}" type="slidenum">
              <a:rPr lang="ru-RU" sz="1200"/>
              <a:pPr algn="r"/>
              <a:t>11</a:t>
            </a:fld>
            <a:endParaRPr lang="ru-RU" sz="1200"/>
          </a:p>
        </p:txBody>
      </p:sp>
      <p:sp>
        <p:nvSpPr>
          <p:cNvPr id="408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025ACF9-846D-4879-B31E-10194CDE9936}" type="slidenum">
              <a:rPr lang="ru-RU" sz="1200"/>
              <a:pPr algn="r"/>
              <a:t>12</a:t>
            </a:fld>
            <a:endParaRPr lang="ru-RU" sz="1200"/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5702B16-610C-41BD-8CDF-5B141EA70884}" type="slidenum">
              <a:rPr lang="ru-RU" sz="1200"/>
              <a:pPr algn="r"/>
              <a:t>13</a:t>
            </a:fld>
            <a:endParaRPr lang="ru-RU" sz="1200"/>
          </a:p>
        </p:txBody>
      </p:sp>
      <p:sp>
        <p:nvSpPr>
          <p:cNvPr id="397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C86D4EF-A33A-4A0B-8BC2-BCC76406529E}" type="slidenum">
              <a:rPr lang="ru-RU" sz="1200"/>
              <a:pPr algn="r"/>
              <a:t>14</a:t>
            </a:fld>
            <a:endParaRPr lang="ru-RU" sz="1200"/>
          </a:p>
        </p:txBody>
      </p:sp>
      <p:sp>
        <p:nvSpPr>
          <p:cNvPr id="424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24EBC96-AAAD-42EB-BD31-A49A38E3ABAD}" type="slidenum">
              <a:rPr lang="ru-RU" sz="1200"/>
              <a:pPr algn="r"/>
              <a:t>15</a:t>
            </a:fld>
            <a:endParaRPr lang="ru-RU" sz="120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1B7AF9E-C6CC-4341-979F-346305D4F5EF}" type="slidenum">
              <a:rPr lang="ru-RU" sz="1200"/>
              <a:pPr algn="r"/>
              <a:t>16</a:t>
            </a:fld>
            <a:endParaRPr lang="ru-RU" sz="1200"/>
          </a:p>
        </p:txBody>
      </p:sp>
      <p:sp>
        <p:nvSpPr>
          <p:cNvPr id="427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322247E-AF5D-4F76-BDBF-399F592120E9}" type="slidenum">
              <a:rPr lang="ru-RU" sz="1200"/>
              <a:pPr algn="r"/>
              <a:t>17</a:t>
            </a:fld>
            <a:endParaRPr lang="ru-RU" sz="1200"/>
          </a:p>
        </p:txBody>
      </p:sp>
      <p:sp>
        <p:nvSpPr>
          <p:cNvPr id="433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1005D94-6117-4A67-8C8B-CA993FB7B669}" type="slidenum">
              <a:rPr lang="ru-RU" sz="1200"/>
              <a:pPr algn="r"/>
              <a:t>18</a:t>
            </a:fld>
            <a:endParaRPr lang="ru-RU" sz="1200"/>
          </a:p>
        </p:txBody>
      </p:sp>
      <p:sp>
        <p:nvSpPr>
          <p:cNvPr id="435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BE6807E-60F0-42EC-A638-F5CD679F683B}" type="slidenum">
              <a:rPr lang="ru-RU" sz="1200"/>
              <a:pPr algn="r"/>
              <a:t>19</a:t>
            </a:fld>
            <a:endParaRPr lang="ru-RU" sz="1200"/>
          </a:p>
        </p:txBody>
      </p:sp>
      <p:sp>
        <p:nvSpPr>
          <p:cNvPr id="451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1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A421535-7D77-4BAA-9702-69741377D980}" type="slidenum">
              <a:rPr lang="ru-RU" sz="1200"/>
              <a:pPr algn="r"/>
              <a:t>2</a:t>
            </a:fld>
            <a:endParaRPr lang="ru-RU" sz="1200"/>
          </a:p>
        </p:txBody>
      </p:sp>
      <p:sp>
        <p:nvSpPr>
          <p:cNvPr id="400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0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9CB82EF-6E2C-4EB3-9DB1-2F357830DEA2}" type="slidenum">
              <a:rPr lang="ru-RU" sz="1200"/>
              <a:pPr algn="r"/>
              <a:t>20</a:t>
            </a:fld>
            <a:endParaRPr lang="ru-RU" sz="1200"/>
          </a:p>
        </p:txBody>
      </p:sp>
      <p:sp>
        <p:nvSpPr>
          <p:cNvPr id="444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3AEF5DE-DFF4-4FCE-B891-A4F2C6000101}" type="slidenum">
              <a:rPr lang="ru-RU" sz="1200"/>
              <a:pPr algn="r"/>
              <a:t>21</a:t>
            </a:fld>
            <a:endParaRPr lang="ru-RU" sz="1200"/>
          </a:p>
        </p:txBody>
      </p:sp>
      <p:sp>
        <p:nvSpPr>
          <p:cNvPr id="438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8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00D10B5-0734-454E-A095-73CDC0DFE553}" type="slidenum">
              <a:rPr lang="ru-RU" sz="1200"/>
              <a:pPr algn="r"/>
              <a:t>22</a:t>
            </a:fld>
            <a:endParaRPr lang="ru-RU" sz="1200"/>
          </a:p>
        </p:txBody>
      </p:sp>
      <p:sp>
        <p:nvSpPr>
          <p:cNvPr id="440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68C49B8-DFE5-4F04-B019-8834D9F9AF36}" type="slidenum">
              <a:rPr lang="ru-RU" sz="1200"/>
              <a:pPr algn="r"/>
              <a:t>23</a:t>
            </a:fld>
            <a:endParaRPr lang="ru-RU" sz="1200"/>
          </a:p>
        </p:txBody>
      </p:sp>
      <p:sp>
        <p:nvSpPr>
          <p:cNvPr id="446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6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EE46C2-10D4-48E0-B031-DE3B76CC09D9}" type="slidenum">
              <a:rPr lang="ru-RU"/>
              <a:pPr/>
              <a:t>24</a:t>
            </a:fld>
            <a:endParaRPr lang="ru-RU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A11A1F-C16B-46A9-A9E0-3484906B83A9}" type="slidenum">
              <a:rPr lang="ru-RU"/>
              <a:pPr/>
              <a:t>25</a:t>
            </a:fld>
            <a:endParaRPr lang="ru-RU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255B583-EBB4-46E4-8F20-CD5EDF1ACAAA}" type="slidenum">
              <a:rPr lang="ru-RU" sz="1200"/>
              <a:pPr algn="r"/>
              <a:t>3</a:t>
            </a:fld>
            <a:endParaRPr lang="ru-RU" sz="1200"/>
          </a:p>
        </p:txBody>
      </p:sp>
      <p:sp>
        <p:nvSpPr>
          <p:cNvPr id="422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A8BB690-25D7-4EBA-868A-1E8C2A37B6D9}" type="slidenum">
              <a:rPr lang="ru-RU" sz="1200"/>
              <a:pPr algn="r"/>
              <a:t>4</a:t>
            </a:fld>
            <a:endParaRPr lang="ru-RU" sz="1200"/>
          </a:p>
        </p:txBody>
      </p:sp>
      <p:sp>
        <p:nvSpPr>
          <p:cNvPr id="429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9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F4FFD5A-C583-4ABA-B99E-9412A7D4E16C}" type="slidenum">
              <a:rPr lang="ru-RU" sz="1200"/>
              <a:pPr algn="r"/>
              <a:t>5</a:t>
            </a:fld>
            <a:endParaRPr lang="ru-RU" sz="1200"/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9D2A4-29C5-46C1-B8C4-A4E6751BFFB1}" type="slidenum">
              <a:rPr lang="ru-RU"/>
              <a:pPr/>
              <a:t>6</a:t>
            </a:fld>
            <a:endParaRPr lang="ru-RU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1FB1D92-4A2D-4C77-A9E1-9C79826824F2}" type="slidenum">
              <a:rPr lang="ru-RU" sz="1200"/>
              <a:pPr algn="r"/>
              <a:t>7</a:t>
            </a:fld>
            <a:endParaRPr lang="ru-RU" sz="1200"/>
          </a:p>
        </p:txBody>
      </p:sp>
      <p:sp>
        <p:nvSpPr>
          <p:cNvPr id="449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5045E2B-32D8-49A7-A001-1110E446DF54}" type="slidenum">
              <a:rPr lang="ru-RU" sz="1200"/>
              <a:pPr algn="r"/>
              <a:t>8</a:t>
            </a:fld>
            <a:endParaRPr lang="ru-RU" sz="1200"/>
          </a:p>
        </p:txBody>
      </p:sp>
      <p:sp>
        <p:nvSpPr>
          <p:cNvPr id="431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1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8C35B07-52E7-4F16-9382-AFAB6FE8B479}" type="slidenum">
              <a:rPr lang="ru-RU" sz="1200"/>
              <a:pPr algn="r"/>
              <a:t>9</a:t>
            </a:fld>
            <a:endParaRPr lang="ru-RU" sz="1200"/>
          </a:p>
        </p:txBody>
      </p:sp>
      <p:sp>
        <p:nvSpPr>
          <p:cNvPr id="404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CEE53-A44A-446A-8BEA-4C2CBD2F11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ED30E-CA15-46FE-8275-D6411DEEEF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A81D19-F897-46F6-BE0C-E82A2FB1E9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DE428C-B556-4C7D-A921-DF59F30513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2C1A9-57AF-49DD-8DB3-61CB3F5C6B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F5F814-F6AD-4B40-B673-C9963A4F32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78F874-ABEE-474F-B29E-1CE541B52F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268E7-BF49-4369-8D26-B788533706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E51543-373A-46CF-9A5E-238AAE848C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0972FC-6368-4505-AF42-BEC522CF7B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36A829-600E-4FEA-85B7-AC57030CC4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457" tIns="43228" rIns="86457" bIns="432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 algn="ctr">
              <a:defRPr sz="1300"/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522D09CA-E108-4B59-B7C4-CEF560FA084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 spd="med"/>
  <p:txStyles>
    <p:titleStyle>
      <a:lvl1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2pPr>
      <a:lvl3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3pPr>
      <a:lvl4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4pPr>
      <a:lvl5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5pPr>
      <a:lvl6pPr marL="4572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6pPr>
      <a:lvl7pPr marL="9144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7pPr>
      <a:lvl8pPr marL="13716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8pPr>
      <a:lvl9pPr marL="18288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9pPr>
    </p:titleStyle>
    <p:bodyStyle>
      <a:lvl1pPr marL="323850" indent="-323850" algn="l" defTabSz="865188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01675" indent="-269875" algn="l" defTabSz="865188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81088" indent="-215900" algn="l" defTabSz="865188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12888" indent="-215900" algn="l" defTabSz="8651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44688" indent="-215900" algn="l" defTabSz="865188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4018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590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162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734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://azbooka.com.ua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hyperlink" Target="http://www.onyx-boox.r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hyperlink" Target="http://www.mr-book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hyperlink" Target="http://www.iriverrussia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rgub.ru/ekniga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ekniga.livejournal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pu@rgub.ru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mailto:alexpuru@gmail.com" TargetMode="External"/><Relationship Id="rId4" Type="http://schemas.openxmlformats.org/officeDocument/2006/relationships/hyperlink" Target="mailto:e-book@rgub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pocketbook-global.ru/" TargetMode="External"/><Relationship Id="rId4" Type="http://schemas.openxmlformats.org/officeDocument/2006/relationships/hyperlink" Target="http://www.pocketbook.ua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://webpanel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hyperlink" Target="http://lbook.ua/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Text Box 2"/>
          <p:cNvSpPr txBox="1">
            <a:spLocks noChangeArrowheads="1"/>
          </p:cNvSpPr>
          <p:nvPr/>
        </p:nvSpPr>
        <p:spPr bwMode="auto">
          <a:xfrm>
            <a:off x="633413" y="188913"/>
            <a:ext cx="8510587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Использование е-книги</a:t>
            </a:r>
            <a:b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 современной библиотеке</a:t>
            </a:r>
            <a:r>
              <a:rPr lang="ru-RU" sz="3400" b="1">
                <a:solidFill>
                  <a:srgbClr val="800000"/>
                </a:solidFill>
              </a:rPr>
              <a:t> </a:t>
            </a:r>
            <a:endParaRPr lang="ru-RU"/>
          </a:p>
        </p:txBody>
      </p:sp>
      <p:sp>
        <p:nvSpPr>
          <p:cNvPr id="382979" name="Text Box 4"/>
          <p:cNvSpPr txBox="1">
            <a:spLocks noChangeArrowheads="1"/>
          </p:cNvSpPr>
          <p:nvPr/>
        </p:nvSpPr>
        <p:spPr bwMode="auto">
          <a:xfrm>
            <a:off x="3203575" y="4005263"/>
            <a:ext cx="5472113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/>
            <a:r>
              <a:rPr lang="ru-RU" sz="2400" b="1">
                <a:solidFill>
                  <a:srgbClr val="800000"/>
                </a:solidFill>
              </a:rPr>
              <a:t>Пурник А.В., РГБ для Молодёжи,</a:t>
            </a:r>
            <a:br>
              <a:rPr lang="ru-RU" sz="2400" b="1">
                <a:solidFill>
                  <a:srgbClr val="800000"/>
                </a:solidFill>
              </a:rPr>
            </a:br>
            <a:r>
              <a:rPr lang="ru-RU" sz="2400" b="1">
                <a:solidFill>
                  <a:srgbClr val="800000"/>
                </a:solidFill>
              </a:rPr>
              <a:t>главный специалист исследовательского центра</a:t>
            </a:r>
            <a:br>
              <a:rPr lang="ru-RU" sz="2400" b="1">
                <a:solidFill>
                  <a:srgbClr val="800000"/>
                </a:solidFill>
              </a:rPr>
            </a:br>
            <a:r>
              <a:rPr lang="ru-RU" sz="2400" b="1">
                <a:solidFill>
                  <a:srgbClr val="800000"/>
                </a:solidFill>
              </a:rPr>
              <a:t>«Библиотека, чтение, Интернет»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03350" y="2708275"/>
            <a:ext cx="74295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Поставщики </a:t>
            </a:r>
            <a:r>
              <a:rPr lang="ru-RU" sz="3400" b="1">
                <a:solidFill>
                  <a:srgbClr val="800000"/>
                </a:solidFill>
              </a:rPr>
              <a:t> ридеров</a:t>
            </a:r>
            <a:endParaRPr lang="ru-RU"/>
          </a:p>
        </p:txBody>
      </p:sp>
      <p:sp>
        <p:nvSpPr>
          <p:cNvPr id="382982" name="Text Box 6"/>
          <p:cNvSpPr txBox="1">
            <a:spLocks noChangeArrowheads="1"/>
          </p:cNvSpPr>
          <p:nvPr/>
        </p:nvSpPr>
        <p:spPr bwMode="auto">
          <a:xfrm>
            <a:off x="1476375" y="1557338"/>
            <a:ext cx="72723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 sz="2400" b="1"/>
              <a:t>21-23</a:t>
            </a:r>
            <a:r>
              <a:rPr lang="ru-RU" sz="2400" b="1"/>
              <a:t> июня 2011, </a:t>
            </a:r>
            <a:br>
              <a:rPr lang="ru-RU" sz="2400" b="1"/>
            </a:br>
            <a:r>
              <a:rPr lang="ru-RU" sz="2400" b="1"/>
              <a:t>Липецк, Библиотечные чтения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5508" name="Text Box 11"/>
          <p:cNvSpPr txBox="1">
            <a:spLocks noChangeArrowheads="1"/>
          </p:cNvSpPr>
          <p:nvPr/>
        </p:nvSpPr>
        <p:spPr bwMode="auto">
          <a:xfrm>
            <a:off x="2987675" y="188913"/>
            <a:ext cx="2952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lBook </a:t>
            </a:r>
            <a:r>
              <a:rPr lang="ru-RU" sz="3200" b="1">
                <a:solidFill>
                  <a:srgbClr val="800000"/>
                </a:solidFill>
              </a:rPr>
              <a:t>проект</a:t>
            </a:r>
          </a:p>
        </p:txBody>
      </p:sp>
      <p:sp>
        <p:nvSpPr>
          <p:cNvPr id="405510" name="Text Box 6"/>
          <p:cNvSpPr txBox="1">
            <a:spLocks noChangeArrowheads="1"/>
          </p:cNvSpPr>
          <p:nvPr/>
        </p:nvSpPr>
        <p:spPr bwMode="auto">
          <a:xfrm>
            <a:off x="900113" y="5084763"/>
            <a:ext cx="799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lBbook eReader </a:t>
            </a:r>
            <a:r>
              <a:rPr lang="ru-RU" sz="2400" b="1"/>
              <a:t>А6 </a:t>
            </a:r>
            <a:r>
              <a:rPr lang="en-US" sz="2400" b="1"/>
              <a:t>(6”</a:t>
            </a:r>
            <a:r>
              <a:rPr lang="ru-RU" sz="2400" b="1"/>
              <a:t> сенсорный экран и </a:t>
            </a:r>
            <a:r>
              <a:rPr lang="en-US" sz="2400" b="1"/>
              <a:t>WiFi)</a:t>
            </a:r>
            <a:endParaRPr lang="ru-RU" sz="2400" b="1"/>
          </a:p>
        </p:txBody>
      </p:sp>
      <p:pic>
        <p:nvPicPr>
          <p:cNvPr id="405511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63713" y="1052513"/>
            <a:ext cx="542925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554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7555" name="Text Box 11"/>
          <p:cNvSpPr txBox="1">
            <a:spLocks noChangeArrowheads="1"/>
          </p:cNvSpPr>
          <p:nvPr/>
        </p:nvSpPr>
        <p:spPr bwMode="auto">
          <a:xfrm>
            <a:off x="2987675" y="188913"/>
            <a:ext cx="3744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lBook </a:t>
            </a:r>
            <a:r>
              <a:rPr lang="ru-RU" sz="3200" b="1">
                <a:solidFill>
                  <a:srgbClr val="800000"/>
                </a:solidFill>
              </a:rPr>
              <a:t>проект</a:t>
            </a:r>
            <a:r>
              <a:rPr lang="en-US" sz="3200" b="1">
                <a:solidFill>
                  <a:srgbClr val="800000"/>
                </a:solidFill>
              </a:rPr>
              <a:t>-2</a:t>
            </a:r>
            <a:endParaRPr lang="ru-RU" sz="3200" b="1">
              <a:solidFill>
                <a:srgbClr val="800000"/>
              </a:solidFill>
            </a:endParaRPr>
          </a:p>
        </p:txBody>
      </p:sp>
      <p:sp>
        <p:nvSpPr>
          <p:cNvPr id="407556" name="Text Box 4"/>
          <p:cNvSpPr txBox="1">
            <a:spLocks noChangeArrowheads="1"/>
          </p:cNvSpPr>
          <p:nvPr/>
        </p:nvSpPr>
        <p:spPr bwMode="auto">
          <a:xfrm>
            <a:off x="755650" y="6092825"/>
            <a:ext cx="7993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lBbook eReader </a:t>
            </a:r>
            <a:r>
              <a:rPr lang="ru-RU" sz="2400" b="1"/>
              <a:t>А</a:t>
            </a:r>
            <a:r>
              <a:rPr lang="en-US" sz="2400" b="1"/>
              <a:t>9</a:t>
            </a:r>
            <a:r>
              <a:rPr lang="ru-RU" sz="2400" b="1"/>
              <a:t> </a:t>
            </a:r>
            <a:r>
              <a:rPr lang="en-US" sz="2400" b="1"/>
              <a:t>(9”</a:t>
            </a:r>
            <a:r>
              <a:rPr lang="ru-RU" sz="2400" b="1"/>
              <a:t> сенсорный экран и </a:t>
            </a:r>
            <a:r>
              <a:rPr lang="en-US" sz="2400" b="1"/>
              <a:t>WiFi)</a:t>
            </a:r>
            <a:endParaRPr lang="ru-RU" sz="2400" b="1"/>
          </a:p>
        </p:txBody>
      </p:sp>
      <p:pic>
        <p:nvPicPr>
          <p:cNvPr id="407558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58888" y="908050"/>
            <a:ext cx="7089775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146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0148" name="Text Box 4"/>
          <p:cNvSpPr txBox="1">
            <a:spLocks noChangeArrowheads="1"/>
          </p:cNvSpPr>
          <p:nvPr/>
        </p:nvSpPr>
        <p:spPr bwMode="auto">
          <a:xfrm>
            <a:off x="900113" y="188913"/>
            <a:ext cx="7345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Азбука</a:t>
            </a:r>
            <a:r>
              <a:rPr lang="en-US" sz="3200" b="1">
                <a:solidFill>
                  <a:srgbClr val="800000"/>
                </a:solidFill>
              </a:rPr>
              <a:t> (</a:t>
            </a:r>
            <a:r>
              <a:rPr lang="en-US" sz="3200" b="1">
                <a:solidFill>
                  <a:srgbClr val="800000"/>
                </a:solidFill>
                <a:hlinkClick r:id="rId4"/>
              </a:rPr>
              <a:t>http://azbooka.com.ua/</a:t>
            </a:r>
            <a:r>
              <a:rPr lang="en-US" sz="3200" b="1">
                <a:solidFill>
                  <a:srgbClr val="800000"/>
                </a:solidFill>
              </a:rPr>
              <a:t> )</a:t>
            </a:r>
            <a:endParaRPr lang="ru-RU" sz="3200" b="1">
              <a:solidFill>
                <a:srgbClr val="800000"/>
              </a:solidFill>
            </a:endParaRPr>
          </a:p>
        </p:txBody>
      </p:sp>
      <p:pic>
        <p:nvPicPr>
          <p:cNvPr id="390150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5650" y="981075"/>
            <a:ext cx="36290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0151" name="Text Box 7"/>
          <p:cNvSpPr txBox="1">
            <a:spLocks noChangeArrowheads="1"/>
          </p:cNvSpPr>
          <p:nvPr/>
        </p:nvSpPr>
        <p:spPr bwMode="auto">
          <a:xfrm>
            <a:off x="971550" y="4868863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Азбука </a:t>
            </a:r>
            <a:r>
              <a:rPr lang="en-US" sz="2400" b="1"/>
              <a:t>N</a:t>
            </a:r>
            <a:r>
              <a:rPr lang="ru-RU" sz="2400" b="1"/>
              <a:t>516 (5</a:t>
            </a:r>
            <a:r>
              <a:rPr lang="en-US" sz="2400" b="1"/>
              <a:t>”)</a:t>
            </a:r>
            <a:endParaRPr lang="ru-RU" sz="2400" b="1"/>
          </a:p>
        </p:txBody>
      </p:sp>
      <p:pic>
        <p:nvPicPr>
          <p:cNvPr id="390152" name="Picture 8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356100" y="1125538"/>
            <a:ext cx="42862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0153" name="Text Box 9"/>
          <p:cNvSpPr txBox="1">
            <a:spLocks noChangeArrowheads="1"/>
          </p:cNvSpPr>
          <p:nvPr/>
        </p:nvSpPr>
        <p:spPr bwMode="auto">
          <a:xfrm>
            <a:off x="2339975" y="6237288"/>
            <a:ext cx="633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Азбука </a:t>
            </a:r>
            <a:r>
              <a:rPr lang="en-US" sz="2400" b="1"/>
              <a:t>N618 (6”</a:t>
            </a:r>
            <a:r>
              <a:rPr lang="ru-RU" sz="2400" b="1"/>
              <a:t>, тач-скрин, </a:t>
            </a:r>
            <a:r>
              <a:rPr lang="en-US" sz="2400" b="1"/>
              <a:t>WinCE) </a:t>
            </a:r>
            <a:endParaRPr lang="ru-RU" sz="24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29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2" name="Text Box 4"/>
          <p:cNvSpPr txBox="1">
            <a:spLocks noChangeArrowheads="1"/>
          </p:cNvSpPr>
          <p:nvPr/>
        </p:nvSpPr>
        <p:spPr bwMode="auto">
          <a:xfrm>
            <a:off x="827088" y="0"/>
            <a:ext cx="8027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Onyx (</a:t>
            </a:r>
            <a:r>
              <a:rPr lang="en-US" sz="3200" b="1">
                <a:solidFill>
                  <a:srgbClr val="800000"/>
                </a:solidFill>
                <a:hlinkClick r:id="rId4"/>
              </a:rPr>
              <a:t>http://www.onyx-boox.ru/</a:t>
            </a:r>
            <a:r>
              <a:rPr lang="en-US" sz="3200" b="1">
                <a:solidFill>
                  <a:srgbClr val="800000"/>
                </a:solidFill>
              </a:rPr>
              <a:t> )</a:t>
            </a:r>
            <a:endParaRPr lang="ru-RU" sz="3200" b="1">
              <a:solidFill>
                <a:srgbClr val="800000"/>
              </a:solidFill>
            </a:endParaRPr>
          </a:p>
        </p:txBody>
      </p:sp>
      <p:pic>
        <p:nvPicPr>
          <p:cNvPr id="396297" name="Picture 9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42988" y="836613"/>
            <a:ext cx="3617912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6299" name="Text Box 11"/>
          <p:cNvSpPr txBox="1">
            <a:spLocks noChangeArrowheads="1"/>
          </p:cNvSpPr>
          <p:nvPr/>
        </p:nvSpPr>
        <p:spPr bwMode="auto">
          <a:xfrm>
            <a:off x="5292725" y="1844675"/>
            <a:ext cx="33829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Onyx Boox 60</a:t>
            </a:r>
          </a:p>
          <a:p>
            <a:pPr defTabSz="865188">
              <a:spcBef>
                <a:spcPct val="50000"/>
              </a:spcBef>
            </a:pPr>
            <a:endParaRPr lang="en-US" sz="2400" b="1"/>
          </a:p>
          <a:p>
            <a:pPr defTabSz="865188">
              <a:spcBef>
                <a:spcPct val="50000"/>
              </a:spcBef>
            </a:pPr>
            <a:r>
              <a:rPr lang="en-US" sz="2400" b="1"/>
              <a:t>6” </a:t>
            </a:r>
            <a:r>
              <a:rPr lang="ru-RU" sz="2400" b="1"/>
              <a:t>тач-скрин</a:t>
            </a:r>
            <a:r>
              <a:rPr lang="en-US" sz="2400" b="1"/>
              <a:t>, WiFi</a:t>
            </a:r>
            <a:endParaRPr lang="ru-RU" sz="2400" b="1"/>
          </a:p>
        </p:txBody>
      </p:sp>
      <p:sp>
        <p:nvSpPr>
          <p:cNvPr id="396300" name="Text Box 12"/>
          <p:cNvSpPr txBox="1">
            <a:spLocks noChangeArrowheads="1"/>
          </p:cNvSpPr>
          <p:nvPr/>
        </p:nvSpPr>
        <p:spPr bwMode="auto">
          <a:xfrm>
            <a:off x="4932363" y="4221163"/>
            <a:ext cx="37449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/>
              <a:t>Onyx Boox 60S – </a:t>
            </a:r>
            <a:r>
              <a:rPr lang="ru-RU"/>
              <a:t>то же, но без </a:t>
            </a:r>
            <a:r>
              <a:rPr lang="en-US"/>
              <a:t>WiFi</a:t>
            </a: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938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827088" y="0"/>
            <a:ext cx="8027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Mr.Book (</a:t>
            </a:r>
            <a:r>
              <a:rPr lang="en-US" sz="2400" b="1">
                <a:hlinkClick r:id="rId4"/>
              </a:rPr>
              <a:t>http://www.mr-book.ru/</a:t>
            </a:r>
            <a:r>
              <a:rPr lang="en-US" b="1"/>
              <a:t> </a:t>
            </a:r>
            <a:r>
              <a:rPr lang="en-US" sz="3200" b="1">
                <a:solidFill>
                  <a:srgbClr val="800000"/>
                </a:solidFill>
              </a:rPr>
              <a:t> )</a:t>
            </a:r>
            <a:endParaRPr lang="ru-RU" sz="3200" b="1">
              <a:solidFill>
                <a:srgbClr val="800000"/>
              </a:solidFill>
            </a:endParaRPr>
          </a:p>
        </p:txBody>
      </p:sp>
      <p:sp>
        <p:nvSpPr>
          <p:cNvPr id="423941" name="Text Box 5"/>
          <p:cNvSpPr txBox="1">
            <a:spLocks noChangeArrowheads="1"/>
          </p:cNvSpPr>
          <p:nvPr/>
        </p:nvSpPr>
        <p:spPr bwMode="auto">
          <a:xfrm>
            <a:off x="5292725" y="1844675"/>
            <a:ext cx="33829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Mr.Book Clever</a:t>
            </a:r>
          </a:p>
          <a:p>
            <a:pPr defTabSz="865188">
              <a:spcBef>
                <a:spcPct val="50000"/>
              </a:spcBef>
            </a:pPr>
            <a:endParaRPr lang="en-US" sz="2400" b="1"/>
          </a:p>
          <a:p>
            <a:pPr defTabSz="865188">
              <a:spcBef>
                <a:spcPct val="50000"/>
              </a:spcBef>
            </a:pPr>
            <a:r>
              <a:rPr lang="en-US" sz="2400" b="1"/>
              <a:t>6” </a:t>
            </a:r>
            <a:r>
              <a:rPr lang="ru-RU" sz="2400" b="1"/>
              <a:t>тач-скрин</a:t>
            </a:r>
            <a:r>
              <a:rPr lang="en-US" sz="2400" b="1"/>
              <a:t>, WiFi</a:t>
            </a:r>
            <a:endParaRPr lang="ru-RU" sz="2400" b="1"/>
          </a:p>
        </p:txBody>
      </p:sp>
      <p:pic>
        <p:nvPicPr>
          <p:cNvPr id="423944" name="Picture 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71550" y="908050"/>
            <a:ext cx="426720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611188" y="404813"/>
            <a:ext cx="8208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 iRiver (</a:t>
            </a:r>
            <a:r>
              <a:rPr lang="en-US" sz="3200" b="1">
                <a:solidFill>
                  <a:srgbClr val="800000"/>
                </a:solidFill>
                <a:hlinkClick r:id="rId4"/>
              </a:rPr>
              <a:t>http://www.iriverrussia.com/</a:t>
            </a:r>
            <a:r>
              <a:rPr lang="en-US" sz="3200" b="1">
                <a:solidFill>
                  <a:srgbClr val="800000"/>
                </a:solidFill>
              </a:rPr>
              <a:t>) </a:t>
            </a:r>
            <a:endParaRPr lang="ru-RU" sz="3200" b="1">
              <a:solidFill>
                <a:srgbClr val="800000"/>
              </a:solidFill>
            </a:endParaRPr>
          </a:p>
        </p:txBody>
      </p:sp>
      <p:pic>
        <p:nvPicPr>
          <p:cNvPr id="204807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6013" y="1484313"/>
            <a:ext cx="31527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08" name="Text Box 8"/>
          <p:cNvSpPr txBox="1">
            <a:spLocks noChangeArrowheads="1"/>
          </p:cNvSpPr>
          <p:nvPr/>
        </p:nvSpPr>
        <p:spPr bwMode="auto">
          <a:xfrm>
            <a:off x="4643438" y="1989138"/>
            <a:ext cx="388937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iRiver Story EB02</a:t>
            </a:r>
            <a:r>
              <a:rPr lang="ru-RU" sz="2400" b="1"/>
              <a:t/>
            </a:r>
            <a:br>
              <a:rPr lang="ru-RU" sz="2400" b="1"/>
            </a:br>
            <a:endParaRPr lang="ru-RU" sz="2400" b="1"/>
          </a:p>
          <a:p>
            <a:pPr defTabSz="865188">
              <a:spcBef>
                <a:spcPct val="50000"/>
              </a:spcBef>
            </a:pPr>
            <a:r>
              <a:rPr lang="en-US" sz="2400" b="1"/>
              <a:t>(6”</a:t>
            </a:r>
            <a:r>
              <a:rPr lang="ru-RU" sz="2400" b="1"/>
              <a:t>, клавиатура)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986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5987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Sony</a:t>
            </a:r>
            <a:r>
              <a:rPr lang="ru-RU" sz="3200" b="1">
                <a:solidFill>
                  <a:srgbClr val="800000"/>
                </a:solidFill>
              </a:rPr>
              <a:t> (Япония)</a:t>
            </a:r>
          </a:p>
        </p:txBody>
      </p:sp>
      <p:pic>
        <p:nvPicPr>
          <p:cNvPr id="42598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981075"/>
            <a:ext cx="6696075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5989" name="Text Box 5"/>
          <p:cNvSpPr txBox="1">
            <a:spLocks noChangeArrowheads="1"/>
          </p:cNvSpPr>
          <p:nvPr/>
        </p:nvSpPr>
        <p:spPr bwMode="auto">
          <a:xfrm>
            <a:off x="971550" y="5305425"/>
            <a:ext cx="81724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ru-RU" sz="2400" b="1"/>
              <a:t>PRS-350 </a:t>
            </a:r>
            <a:r>
              <a:rPr lang="en-US" sz="2400" b="1"/>
              <a:t>=</a:t>
            </a:r>
            <a:r>
              <a:rPr lang="ru-RU" sz="2400" b="1"/>
              <a:t> Pocket Edition (5″ экран за $200) </a:t>
            </a:r>
          </a:p>
          <a:p>
            <a:pPr defTabSz="865188"/>
            <a:r>
              <a:rPr lang="ru-RU" sz="2400" b="1"/>
              <a:t>PRS-650 </a:t>
            </a:r>
            <a:r>
              <a:rPr lang="en-US" sz="2400" b="1"/>
              <a:t>=</a:t>
            </a:r>
            <a:r>
              <a:rPr lang="ru-RU" sz="2400" b="1"/>
              <a:t> Touch Edition (6″ тач-скрин за $300) </a:t>
            </a:r>
          </a:p>
          <a:p>
            <a:pPr defTabSz="865188"/>
            <a:r>
              <a:rPr lang="ru-RU" sz="2400" b="1"/>
              <a:t>PRS-950 </a:t>
            </a:r>
            <a:r>
              <a:rPr lang="en-US" sz="2400" b="1"/>
              <a:t>=</a:t>
            </a:r>
            <a:r>
              <a:rPr lang="ru-RU" sz="2400" b="1"/>
              <a:t> Daily Edition (7″ тач-скрин, 3G-модуль беспроводной связи </a:t>
            </a:r>
            <a:r>
              <a:rPr lang="en-US" sz="2400" b="1"/>
              <a:t>$400)</a:t>
            </a:r>
            <a:endParaRPr lang="ru-RU" sz="24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13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2131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Kindle</a:t>
            </a:r>
            <a:r>
              <a:rPr lang="ru-RU" sz="3200" b="1">
                <a:solidFill>
                  <a:srgbClr val="800000"/>
                </a:solidFill>
              </a:rPr>
              <a:t> (</a:t>
            </a:r>
            <a:r>
              <a:rPr lang="en-US" sz="3200" b="1">
                <a:solidFill>
                  <a:srgbClr val="800000"/>
                </a:solidFill>
              </a:rPr>
              <a:t>Amazon</a:t>
            </a:r>
            <a:r>
              <a:rPr lang="ru-RU" sz="3200" b="1">
                <a:solidFill>
                  <a:srgbClr val="800000"/>
                </a:solidFill>
              </a:rPr>
              <a:t>)</a:t>
            </a:r>
          </a:p>
        </p:txBody>
      </p:sp>
      <p:sp>
        <p:nvSpPr>
          <p:cNvPr id="432133" name="Text Box 5"/>
          <p:cNvSpPr txBox="1">
            <a:spLocks noChangeArrowheads="1"/>
          </p:cNvSpPr>
          <p:nvPr/>
        </p:nvSpPr>
        <p:spPr bwMode="auto">
          <a:xfrm>
            <a:off x="827088" y="5734050"/>
            <a:ext cx="8172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en-US" sz="2400" b="1"/>
              <a:t>Kindle DX</a:t>
            </a:r>
            <a:r>
              <a:rPr lang="ru-RU" sz="2400" b="1"/>
              <a:t> (</a:t>
            </a:r>
            <a:r>
              <a:rPr lang="en-US" sz="2400" b="1"/>
              <a:t>9</a:t>
            </a:r>
            <a:r>
              <a:rPr lang="ru-RU" sz="2400" b="1"/>
              <a:t>,</a:t>
            </a:r>
            <a:r>
              <a:rPr lang="en-US" sz="2400" b="1"/>
              <a:t>7</a:t>
            </a:r>
            <a:r>
              <a:rPr lang="ru-RU" sz="2400" b="1"/>
              <a:t>″ экран</a:t>
            </a:r>
            <a:r>
              <a:rPr lang="en-US" sz="2400" b="1"/>
              <a:t> </a:t>
            </a:r>
            <a:r>
              <a:rPr lang="ru-RU" sz="2400" b="1"/>
              <a:t>3</a:t>
            </a:r>
            <a:r>
              <a:rPr lang="en-US" sz="2400" b="1"/>
              <a:t>G</a:t>
            </a:r>
            <a:r>
              <a:rPr lang="ru-RU" sz="2400" b="1"/>
              <a:t>) </a:t>
            </a:r>
          </a:p>
          <a:p>
            <a:pPr defTabSz="865188"/>
            <a:r>
              <a:rPr lang="en-US" sz="2400" b="1"/>
              <a:t>Kindle III</a:t>
            </a:r>
            <a:r>
              <a:rPr lang="ru-RU" sz="2400" b="1"/>
              <a:t> (6″</a:t>
            </a:r>
            <a:r>
              <a:rPr lang="en-US" sz="2400" b="1"/>
              <a:t> </a:t>
            </a:r>
            <a:r>
              <a:rPr lang="ru-RU" sz="2400" b="1"/>
              <a:t> экран</a:t>
            </a:r>
            <a:r>
              <a:rPr lang="en-US" sz="2400" b="1"/>
              <a:t> 3G</a:t>
            </a:r>
            <a:r>
              <a:rPr lang="ru-RU" sz="2400" b="1"/>
              <a:t>/</a:t>
            </a:r>
            <a:r>
              <a:rPr lang="en-US" sz="2400" b="1"/>
              <a:t>WiFi</a:t>
            </a:r>
            <a:r>
              <a:rPr lang="ru-RU" sz="2400" b="1"/>
              <a:t>) </a:t>
            </a:r>
          </a:p>
        </p:txBody>
      </p:sp>
      <p:pic>
        <p:nvPicPr>
          <p:cNvPr id="43213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550" y="765175"/>
            <a:ext cx="35798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2135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859338" y="836613"/>
            <a:ext cx="3497262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78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4179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Nook</a:t>
            </a:r>
            <a:r>
              <a:rPr lang="ru-RU" sz="3200" b="1">
                <a:solidFill>
                  <a:srgbClr val="800000"/>
                </a:solidFill>
              </a:rPr>
              <a:t> (</a:t>
            </a:r>
            <a:r>
              <a:rPr lang="en-US" sz="3200" b="1">
                <a:solidFill>
                  <a:srgbClr val="800000"/>
                </a:solidFill>
              </a:rPr>
              <a:t>B&amp;N</a:t>
            </a:r>
            <a:r>
              <a:rPr lang="ru-RU" sz="3200" b="1">
                <a:solidFill>
                  <a:srgbClr val="800000"/>
                </a:solidFill>
              </a:rPr>
              <a:t>)</a:t>
            </a:r>
          </a:p>
        </p:txBody>
      </p:sp>
      <p:sp>
        <p:nvSpPr>
          <p:cNvPr id="434180" name="Text Box 4"/>
          <p:cNvSpPr txBox="1">
            <a:spLocks noChangeArrowheads="1"/>
          </p:cNvSpPr>
          <p:nvPr/>
        </p:nvSpPr>
        <p:spPr bwMode="auto">
          <a:xfrm>
            <a:off x="6948488" y="2133600"/>
            <a:ext cx="21955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en-US" sz="2400" b="1"/>
              <a:t>2 </a:t>
            </a:r>
            <a:r>
              <a:rPr lang="ru-RU" sz="2400" b="1"/>
              <a:t>экрана </a:t>
            </a:r>
            <a:r>
              <a:rPr lang="en-US" sz="2400" b="1"/>
              <a:t> 3G</a:t>
            </a:r>
            <a:r>
              <a:rPr lang="ru-RU" sz="2400" b="1"/>
              <a:t> (опция)</a:t>
            </a:r>
          </a:p>
          <a:p>
            <a:pPr defTabSz="865188"/>
            <a:r>
              <a:rPr lang="en-US" sz="2400" b="1"/>
              <a:t>WiFi</a:t>
            </a:r>
            <a:r>
              <a:rPr lang="ru-RU" sz="2400" b="1"/>
              <a:t> </a:t>
            </a:r>
            <a:endParaRPr lang="en-US" sz="2400" b="1"/>
          </a:p>
          <a:p>
            <a:pPr defTabSz="865188"/>
            <a:endParaRPr lang="en-US" sz="2400" b="1"/>
          </a:p>
          <a:p>
            <a:pPr defTabSz="865188"/>
            <a:r>
              <a:rPr lang="ru-RU" sz="2400" b="1"/>
              <a:t>Можно дать «почитать»</a:t>
            </a:r>
          </a:p>
        </p:txBody>
      </p:sp>
      <p:pic>
        <p:nvPicPr>
          <p:cNvPr id="434183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981075"/>
            <a:ext cx="58388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62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63" name="Text Box 11"/>
          <p:cNvSpPr txBox="1">
            <a:spLocks noChangeArrowheads="1"/>
          </p:cNvSpPr>
          <p:nvPr/>
        </p:nvSpPr>
        <p:spPr bwMode="auto">
          <a:xfrm>
            <a:off x="971550" y="188913"/>
            <a:ext cx="7056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Alex (SpringDesign/HighScreen)</a:t>
            </a:r>
            <a:endParaRPr lang="ru-RU" sz="3200" b="1">
              <a:solidFill>
                <a:srgbClr val="800000"/>
              </a:solidFill>
            </a:endParaRPr>
          </a:p>
        </p:txBody>
      </p:sp>
      <p:sp>
        <p:nvSpPr>
          <p:cNvPr id="450564" name="Text Box 4"/>
          <p:cNvSpPr txBox="1">
            <a:spLocks noChangeArrowheads="1"/>
          </p:cNvSpPr>
          <p:nvPr/>
        </p:nvSpPr>
        <p:spPr bwMode="auto">
          <a:xfrm>
            <a:off x="1042988" y="1268413"/>
            <a:ext cx="21955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en-US" sz="2400" b="1"/>
              <a:t>2 </a:t>
            </a:r>
            <a:r>
              <a:rPr lang="ru-RU" sz="2400" b="1"/>
              <a:t>экрана </a:t>
            </a:r>
            <a:r>
              <a:rPr lang="en-US" sz="2400" b="1"/>
              <a:t> 3G</a:t>
            </a:r>
            <a:r>
              <a:rPr lang="ru-RU" sz="2400" b="1"/>
              <a:t> (опция)</a:t>
            </a:r>
          </a:p>
          <a:p>
            <a:pPr defTabSz="865188"/>
            <a:r>
              <a:rPr lang="en-US" sz="2400" b="1"/>
              <a:t>WiFi</a:t>
            </a:r>
            <a:r>
              <a:rPr lang="ru-RU" sz="2400" b="1"/>
              <a:t> </a:t>
            </a:r>
            <a:endParaRPr lang="en-US" sz="2400" b="1"/>
          </a:p>
          <a:p>
            <a:pPr defTabSz="865188"/>
            <a:endParaRPr lang="en-US" sz="2400" b="1"/>
          </a:p>
          <a:p>
            <a:pPr defTabSz="865188"/>
            <a:r>
              <a:rPr lang="ru-RU" sz="2400" b="1"/>
              <a:t>Можно дать «почитать»</a:t>
            </a:r>
          </a:p>
        </p:txBody>
      </p:sp>
      <p:pic>
        <p:nvPicPr>
          <p:cNvPr id="450566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79838" y="1196975"/>
            <a:ext cx="511175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62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6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84250" y="1196975"/>
            <a:ext cx="81597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394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3395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Apple iPad</a:t>
            </a:r>
            <a:endParaRPr lang="ru-RU" sz="3200" b="1">
              <a:solidFill>
                <a:srgbClr val="800000"/>
              </a:solidFill>
            </a:endParaRPr>
          </a:p>
        </p:txBody>
      </p:sp>
      <p:sp>
        <p:nvSpPr>
          <p:cNvPr id="443396" name="Text Box 4"/>
          <p:cNvSpPr txBox="1">
            <a:spLocks noChangeArrowheads="1"/>
          </p:cNvSpPr>
          <p:nvPr/>
        </p:nvSpPr>
        <p:spPr bwMode="auto">
          <a:xfrm>
            <a:off x="971550" y="1844675"/>
            <a:ext cx="28432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en-US" sz="2400" b="1"/>
              <a:t>10” </a:t>
            </a:r>
            <a:r>
              <a:rPr lang="ru-RU" sz="2400" b="1"/>
              <a:t>тач-скрин</a:t>
            </a:r>
            <a:endParaRPr lang="en-US" sz="2400" b="1"/>
          </a:p>
          <a:p>
            <a:pPr defTabSz="865188"/>
            <a:endParaRPr lang="en-US" sz="2400" b="1"/>
          </a:p>
        </p:txBody>
      </p:sp>
      <p:pic>
        <p:nvPicPr>
          <p:cNvPr id="443397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4663" y="1125538"/>
            <a:ext cx="4618037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25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7251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600" b="1">
                <a:solidFill>
                  <a:srgbClr val="800000"/>
                </a:solidFill>
              </a:rPr>
              <a:t>iRobot aPad </a:t>
            </a:r>
          </a:p>
        </p:txBody>
      </p:sp>
      <p:sp>
        <p:nvSpPr>
          <p:cNvPr id="437252" name="Text Box 4"/>
          <p:cNvSpPr txBox="1">
            <a:spLocks noChangeArrowheads="1"/>
          </p:cNvSpPr>
          <p:nvPr/>
        </p:nvSpPr>
        <p:spPr bwMode="auto">
          <a:xfrm>
            <a:off x="755650" y="2060575"/>
            <a:ext cx="21955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ru-RU" sz="2400" b="1"/>
              <a:t>7</a:t>
            </a:r>
            <a:r>
              <a:rPr lang="en-US" sz="2400" b="1"/>
              <a:t>” </a:t>
            </a:r>
            <a:r>
              <a:rPr lang="ru-RU" sz="2400" b="1"/>
              <a:t>тачскрин</a:t>
            </a:r>
            <a:endParaRPr lang="en-US" sz="2400" b="1"/>
          </a:p>
          <a:p>
            <a:pPr defTabSz="865188"/>
            <a:endParaRPr lang="en-US" sz="2400" b="1"/>
          </a:p>
          <a:p>
            <a:pPr defTabSz="865188"/>
            <a:r>
              <a:rPr lang="en-US" sz="2400" b="1"/>
              <a:t>Android</a:t>
            </a:r>
            <a:endParaRPr lang="ru-RU" sz="2400" b="1"/>
          </a:p>
        </p:txBody>
      </p:sp>
      <p:pic>
        <p:nvPicPr>
          <p:cNvPr id="43725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51275" y="1196975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9299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MD 700 Full-HD1080P </a:t>
            </a:r>
          </a:p>
        </p:txBody>
      </p:sp>
      <p:sp>
        <p:nvSpPr>
          <p:cNvPr id="439300" name="Text Box 4"/>
          <p:cNvSpPr txBox="1">
            <a:spLocks noChangeArrowheads="1"/>
          </p:cNvSpPr>
          <p:nvPr/>
        </p:nvSpPr>
        <p:spPr bwMode="auto">
          <a:xfrm>
            <a:off x="900113" y="1844675"/>
            <a:ext cx="16557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ru-RU" sz="2400" b="1"/>
              <a:t>Экран</a:t>
            </a:r>
            <a:r>
              <a:rPr lang="en-US" sz="2400" b="1"/>
              <a:t> 7”</a:t>
            </a:r>
            <a:br>
              <a:rPr lang="en-US" sz="2400" b="1"/>
            </a:br>
            <a:r>
              <a:rPr lang="en-US" sz="2400" b="1"/>
              <a:t>WinCE</a:t>
            </a:r>
            <a:endParaRPr lang="ru-RU" sz="2400" b="1"/>
          </a:p>
        </p:txBody>
      </p:sp>
      <p:pic>
        <p:nvPicPr>
          <p:cNvPr id="439301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00338" y="1341438"/>
            <a:ext cx="6265862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442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5443" name="Text Box 11"/>
          <p:cNvSpPr txBox="1">
            <a:spLocks noChangeArrowheads="1"/>
          </p:cNvSpPr>
          <p:nvPr/>
        </p:nvSpPr>
        <p:spPr bwMode="auto">
          <a:xfrm>
            <a:off x="2411413" y="1889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WITS A81e </a:t>
            </a:r>
          </a:p>
        </p:txBody>
      </p:sp>
      <p:sp>
        <p:nvSpPr>
          <p:cNvPr id="445444" name="Text Box 4"/>
          <p:cNvSpPr txBox="1">
            <a:spLocks noChangeArrowheads="1"/>
          </p:cNvSpPr>
          <p:nvPr/>
        </p:nvSpPr>
        <p:spPr bwMode="auto">
          <a:xfrm>
            <a:off x="5940425" y="2276475"/>
            <a:ext cx="16557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/>
            <a:r>
              <a:rPr lang="ru-RU" sz="2400" b="1"/>
              <a:t>Экран</a:t>
            </a:r>
            <a:r>
              <a:rPr lang="en-US" sz="2400" b="1"/>
              <a:t> 7”</a:t>
            </a:r>
            <a:br>
              <a:rPr lang="en-US" sz="2400" b="1"/>
            </a:br>
            <a:r>
              <a:rPr lang="en-US" sz="2400" b="1"/>
              <a:t>WinCE</a:t>
            </a:r>
          </a:p>
          <a:p>
            <a:pPr defTabSz="865188"/>
            <a:r>
              <a:rPr lang="en-US" sz="2400" b="1"/>
              <a:t>Android</a:t>
            </a:r>
            <a:endParaRPr lang="ru-RU" sz="2400" b="1"/>
          </a:p>
        </p:txBody>
      </p:sp>
      <p:pic>
        <p:nvPicPr>
          <p:cNvPr id="445446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550" y="981075"/>
            <a:ext cx="4192588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3"/>
          <p:cNvSpPr txBox="1">
            <a:spLocks noChangeArrowheads="1"/>
          </p:cNvSpPr>
          <p:nvPr/>
        </p:nvSpPr>
        <p:spPr bwMode="auto">
          <a:xfrm>
            <a:off x="2195513" y="404813"/>
            <a:ext cx="540067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400" b="1">
                <a:solidFill>
                  <a:srgbClr val="800000"/>
                </a:solidFill>
              </a:rPr>
              <a:t>Призываем к сотрудничеству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2124075" y="1773238"/>
            <a:ext cx="59404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b="1"/>
              <a:t>Материалы по е-книгам станут содержанием:</a:t>
            </a:r>
          </a:p>
        </p:txBody>
      </p:sp>
      <p:sp>
        <p:nvSpPr>
          <p:cNvPr id="93188" name="Text Box 5"/>
          <p:cNvSpPr txBox="1">
            <a:spLocks noChangeArrowheads="1"/>
          </p:cNvSpPr>
          <p:nvPr/>
        </p:nvSpPr>
        <p:spPr bwMode="auto">
          <a:xfrm>
            <a:off x="1042988" y="2636838"/>
            <a:ext cx="7740650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marL="431800" indent="-431800" defTabSz="865188">
              <a:spcBef>
                <a:spcPct val="50000"/>
              </a:spcBef>
              <a:buFontTx/>
              <a:buAutoNum type="arabicPeriod"/>
            </a:pPr>
            <a:r>
              <a:rPr lang="ru-RU" sz="3400"/>
              <a:t>Раздела сайта РГЮБ </a:t>
            </a:r>
            <a:br>
              <a:rPr lang="ru-RU" sz="3400"/>
            </a:br>
            <a:r>
              <a:rPr lang="en-US" sz="3400">
                <a:hlinkClick r:id="rId3"/>
              </a:rPr>
              <a:t>Http://blog.rgub.ru/ekniga</a:t>
            </a:r>
            <a:r>
              <a:rPr lang="en-US" sz="3400"/>
              <a:t> </a:t>
            </a:r>
            <a:r>
              <a:rPr lang="ru-RU" sz="3400"/>
              <a:t>и его эха </a:t>
            </a:r>
            <a:r>
              <a:rPr lang="en-US" sz="3400">
                <a:hlinkClick r:id="rId4"/>
              </a:rPr>
              <a:t>http://ekniga.livejournal.com</a:t>
            </a:r>
            <a:r>
              <a:rPr lang="en-US" sz="3400"/>
              <a:t> </a:t>
            </a:r>
            <a:endParaRPr lang="ru-RU" sz="3400"/>
          </a:p>
          <a:p>
            <a:pPr marL="431800" indent="-431800" defTabSz="865188">
              <a:spcBef>
                <a:spcPct val="50000"/>
              </a:spcBef>
              <a:buFontTx/>
              <a:buAutoNum type="arabicPeriod"/>
            </a:pPr>
            <a:r>
              <a:rPr lang="ru-RU" sz="3400"/>
              <a:t>Рубрики информационно-аналитического вестника</a:t>
            </a:r>
          </a:p>
        </p:txBody>
      </p:sp>
      <p:pic>
        <p:nvPicPr>
          <p:cNvPr id="93189" name="Picture 7" descr="avatar-raven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827088" y="3068638"/>
            <a:ext cx="8532812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400"/>
              <a:t>E-mail:</a:t>
            </a:r>
            <a:r>
              <a:rPr lang="en-US" sz="3400">
                <a:hlinkClick r:id="rId3"/>
              </a:rPr>
              <a:t>pu@rgub.ru</a:t>
            </a:r>
            <a:r>
              <a:rPr lang="en-US" sz="3400"/>
              <a:t> </a:t>
            </a:r>
            <a:r>
              <a:rPr lang="ru-RU" sz="3400"/>
              <a:t>или </a:t>
            </a:r>
            <a:r>
              <a:rPr lang="en-US" sz="3400">
                <a:hlinkClick r:id="rId4"/>
              </a:rPr>
              <a:t>e-book@rgub.ru</a:t>
            </a:r>
            <a:r>
              <a:rPr lang="en-US" sz="3400"/>
              <a:t> </a:t>
            </a:r>
          </a:p>
          <a:p>
            <a:pPr defTabSz="865188">
              <a:spcBef>
                <a:spcPct val="50000"/>
              </a:spcBef>
            </a:pPr>
            <a:r>
              <a:rPr lang="en-US" sz="3400"/>
              <a:t>ICQ: </a:t>
            </a:r>
            <a:r>
              <a:rPr lang="ru-RU" sz="3400"/>
              <a:t>67765083 - (pu)</a:t>
            </a:r>
            <a:r>
              <a:rPr lang="en-US" sz="3400"/>
              <a:t>   </a:t>
            </a:r>
            <a:endParaRPr lang="ru-RU" sz="3400"/>
          </a:p>
          <a:p>
            <a:pPr defTabSz="865188">
              <a:spcBef>
                <a:spcPct val="50000"/>
              </a:spcBef>
            </a:pPr>
            <a:r>
              <a:rPr lang="en-US" sz="3400"/>
              <a:t>Googletalk(Jabber) </a:t>
            </a:r>
            <a:r>
              <a:rPr lang="en-US" sz="3400">
                <a:hlinkClick r:id="rId5"/>
              </a:rPr>
              <a:t>alexpuru@gmail.com</a:t>
            </a:r>
            <a:r>
              <a:rPr lang="en-US" sz="3400"/>
              <a:t> </a:t>
            </a:r>
            <a:endParaRPr lang="ru-RU" sz="3400"/>
          </a:p>
        </p:txBody>
      </p:sp>
      <p:sp>
        <p:nvSpPr>
          <p:cNvPr id="94211" name="Text Box 5"/>
          <p:cNvSpPr txBox="1">
            <a:spLocks noChangeArrowheads="1"/>
          </p:cNvSpPr>
          <p:nvPr/>
        </p:nvSpPr>
        <p:spPr bwMode="auto">
          <a:xfrm>
            <a:off x="1763713" y="333375"/>
            <a:ext cx="61563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algn="ctr" defTabSz="865188"/>
            <a:r>
              <a:rPr lang="ru-RU" sz="3400" b="1">
                <a:solidFill>
                  <a:srgbClr val="800000"/>
                </a:solidFill>
              </a:rPr>
              <a:t>Вопросы сотрудничества</a:t>
            </a:r>
          </a:p>
          <a:p>
            <a:pPr algn="ctr" defTabSz="865188"/>
            <a:r>
              <a:rPr lang="ru-RU" sz="3400" b="1">
                <a:solidFill>
                  <a:srgbClr val="800000"/>
                </a:solidFill>
              </a:rPr>
              <a:t>и запрос материалов</a:t>
            </a:r>
          </a:p>
          <a:p>
            <a:pPr algn="ctr" defTabSz="865188"/>
            <a:endParaRPr lang="ru-RU" sz="3400" b="1">
              <a:solidFill>
                <a:srgbClr val="800000"/>
              </a:solidFill>
            </a:endParaRPr>
          </a:p>
        </p:txBody>
      </p:sp>
      <p:sp>
        <p:nvSpPr>
          <p:cNvPr id="94212" name="Text Box 6"/>
          <p:cNvSpPr txBox="1">
            <a:spLocks noChangeArrowheads="1"/>
          </p:cNvSpPr>
          <p:nvPr/>
        </p:nvSpPr>
        <p:spPr bwMode="auto">
          <a:xfrm>
            <a:off x="539750" y="5487988"/>
            <a:ext cx="8712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/>
              <a:t/>
            </a:r>
            <a:br>
              <a:rPr lang="en-US" sz="2400"/>
            </a:br>
            <a:r>
              <a:rPr lang="ru-RU" sz="2400"/>
              <a:t> </a:t>
            </a:r>
            <a:r>
              <a:rPr lang="ru-RU" sz="2400" b="1"/>
              <a:t/>
            </a:r>
            <a:br>
              <a:rPr lang="ru-RU" sz="2400" b="1"/>
            </a:br>
            <a:endParaRPr lang="ru-RU" sz="2400" b="1"/>
          </a:p>
        </p:txBody>
      </p:sp>
      <p:pic>
        <p:nvPicPr>
          <p:cNvPr id="94213" name="Picture 7" descr="avatar-raven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89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1892" name="Text Box 4"/>
          <p:cNvSpPr txBox="1">
            <a:spLocks noChangeArrowheads="1"/>
          </p:cNvSpPr>
          <p:nvPr/>
        </p:nvSpPr>
        <p:spPr bwMode="auto">
          <a:xfrm>
            <a:off x="971550" y="0"/>
            <a:ext cx="7129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latin typeface="Arial" charset="0"/>
              </a:rPr>
              <a:t>Отобраны в РГБ для Молодёжи</a:t>
            </a:r>
          </a:p>
        </p:txBody>
      </p:sp>
      <p:sp>
        <p:nvSpPr>
          <p:cNvPr id="421893" name="Text Box 5"/>
          <p:cNvSpPr txBox="1">
            <a:spLocks noChangeArrowheads="1"/>
          </p:cNvSpPr>
          <p:nvPr/>
        </p:nvSpPr>
        <p:spPr bwMode="auto">
          <a:xfrm>
            <a:off x="827088" y="692150"/>
            <a:ext cx="7850187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PocketBook 360 (501) </a:t>
            </a:r>
            <a:r>
              <a:rPr lang="ru-RU" sz="2400" b="1">
                <a:latin typeface="Arial" charset="0"/>
              </a:rPr>
              <a:t>и </a:t>
            </a:r>
            <a:r>
              <a:rPr lang="en-US" sz="2400" b="1">
                <a:latin typeface="Arial" charset="0"/>
              </a:rPr>
              <a:t>Pocketbook 301+ (601)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Orsio b731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Lbook V3+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Azbuka 516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Onyx Boox 60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Mr.Book Clever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iRiver Story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Sony PRS-900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Kindle DX </a:t>
            </a:r>
            <a:r>
              <a:rPr lang="ru-RU" sz="2400" b="1">
                <a:latin typeface="Arial" charset="0"/>
              </a:rPr>
              <a:t>от </a:t>
            </a:r>
            <a:r>
              <a:rPr lang="en-US" sz="2400" b="1">
                <a:latin typeface="Arial" charset="0"/>
              </a:rPr>
              <a:t>Amazon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Nook </a:t>
            </a:r>
            <a:r>
              <a:rPr lang="ru-RU" sz="2400" b="1">
                <a:latin typeface="Arial" charset="0"/>
              </a:rPr>
              <a:t>от </a:t>
            </a:r>
            <a:r>
              <a:rPr lang="en-US" sz="2400" b="1">
                <a:latin typeface="Arial" charset="0"/>
              </a:rPr>
              <a:t>B&amp;N</a:t>
            </a:r>
            <a:endParaRPr lang="ru-RU" sz="2400" b="1"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034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8035" name="Text Box 3"/>
          <p:cNvSpPr txBox="1">
            <a:spLocks noChangeArrowheads="1"/>
          </p:cNvSpPr>
          <p:nvPr/>
        </p:nvSpPr>
        <p:spPr bwMode="auto">
          <a:xfrm>
            <a:off x="971550" y="0"/>
            <a:ext cx="7129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latin typeface="Arial" charset="0"/>
              </a:rPr>
              <a:t>Отобраны планшеты</a:t>
            </a:r>
          </a:p>
        </p:txBody>
      </p:sp>
      <p:sp>
        <p:nvSpPr>
          <p:cNvPr id="428036" name="Text Box 4"/>
          <p:cNvSpPr txBox="1">
            <a:spLocks noChangeArrowheads="1"/>
          </p:cNvSpPr>
          <p:nvPr/>
        </p:nvSpPr>
        <p:spPr bwMode="auto">
          <a:xfrm>
            <a:off x="827088" y="692150"/>
            <a:ext cx="78501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Apple iPad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iRobot aPad </a:t>
            </a:r>
            <a:r>
              <a:rPr lang="ru-RU" sz="2400" b="1">
                <a:latin typeface="Arial" charset="0"/>
              </a:rPr>
              <a:t>(</a:t>
            </a:r>
            <a:r>
              <a:rPr lang="en-US" sz="2400" b="1">
                <a:latin typeface="Arial" charset="0"/>
              </a:rPr>
              <a:t>Android)</a:t>
            </a:r>
          </a:p>
          <a:p>
            <a:pPr marL="323850" indent="-323850" defTabSz="865188">
              <a:spcBef>
                <a:spcPct val="50000"/>
              </a:spcBef>
              <a:buFontTx/>
              <a:buAutoNum type="arabicPeriod"/>
            </a:pPr>
            <a:r>
              <a:rPr lang="en-US" sz="2400" b="1">
                <a:latin typeface="Arial" charset="0"/>
              </a:rPr>
              <a:t>MD-700 Full HD1080p (WinCE)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10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9320" name="Text Box 8"/>
          <p:cNvSpPr txBox="1">
            <a:spLocks noChangeArrowheads="1"/>
          </p:cNvSpPr>
          <p:nvPr/>
        </p:nvSpPr>
        <p:spPr bwMode="auto">
          <a:xfrm>
            <a:off x="3492500" y="404813"/>
            <a:ext cx="4679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>
                <a:hlinkClick r:id="rId4"/>
              </a:rPr>
              <a:t>http://www.pocketbook.ua/</a:t>
            </a:r>
            <a:r>
              <a:rPr lang="en-US" sz="2400" b="1"/>
              <a:t/>
            </a:r>
            <a:br>
              <a:rPr lang="en-US" sz="2400" b="1"/>
            </a:br>
            <a:r>
              <a:rPr lang="en-US" b="1">
                <a:hlinkClick r:id="rId5"/>
              </a:rPr>
              <a:t>http://pocketbook-global.ru/</a:t>
            </a:r>
            <a:r>
              <a:rPr lang="en-US" b="1"/>
              <a:t> </a:t>
            </a:r>
            <a:r>
              <a:rPr lang="en-US" sz="2400" b="1"/>
              <a:t> </a:t>
            </a:r>
            <a:endParaRPr lang="ru-RU" sz="2400" b="1"/>
          </a:p>
        </p:txBody>
      </p:sp>
      <p:pic>
        <p:nvPicPr>
          <p:cNvPr id="269324" name="Picture 1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5650" y="260350"/>
            <a:ext cx="25431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25" name="Picture 1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116013" y="2276475"/>
            <a:ext cx="7634287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293688"/>
            <a:ext cx="6932612" cy="656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187450" y="333375"/>
            <a:ext cx="4897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PocketBook 901</a:t>
            </a:r>
            <a:endParaRPr lang="ru-RU" sz="24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514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8516" name="Text Box 4"/>
          <p:cNvSpPr txBox="1">
            <a:spLocks noChangeArrowheads="1"/>
          </p:cNvSpPr>
          <p:nvPr/>
        </p:nvSpPr>
        <p:spPr bwMode="auto">
          <a:xfrm>
            <a:off x="1187450" y="333375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PocketBook</a:t>
            </a:r>
            <a:r>
              <a:rPr lang="ru-RU" sz="2400" b="1"/>
              <a:t> </a:t>
            </a:r>
            <a:r>
              <a:rPr lang="en-US" sz="2400" b="1"/>
              <a:t>Pro 602/90</a:t>
            </a:r>
            <a:r>
              <a:rPr lang="ru-RU" sz="2400" b="1"/>
              <a:t>2</a:t>
            </a:r>
            <a:r>
              <a:rPr lang="en-US" sz="2400" b="1"/>
              <a:t> </a:t>
            </a:r>
            <a:r>
              <a:rPr lang="ru-RU" sz="2400" b="1"/>
              <a:t>и</a:t>
            </a:r>
            <a:r>
              <a:rPr lang="en-US" sz="2400" b="1"/>
              <a:t> 603/</a:t>
            </a:r>
            <a:r>
              <a:rPr lang="ru-RU" sz="2400" b="1"/>
              <a:t>903</a:t>
            </a:r>
          </a:p>
        </p:txBody>
      </p:sp>
      <p:pic>
        <p:nvPicPr>
          <p:cNvPr id="448519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00113" y="1196975"/>
            <a:ext cx="33623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8520" name="Text Box 8"/>
          <p:cNvSpPr txBox="1">
            <a:spLocks noChangeArrowheads="1"/>
          </p:cNvSpPr>
          <p:nvPr/>
        </p:nvSpPr>
        <p:spPr bwMode="auto">
          <a:xfrm>
            <a:off x="1042988" y="5157788"/>
            <a:ext cx="3529012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/>
              <a:t>PocketBook 602/902 </a:t>
            </a:r>
            <a:r>
              <a:rPr lang="ru-RU"/>
              <a:t>отличаются только размером (6» и 9,7»)</a:t>
            </a:r>
          </a:p>
          <a:p>
            <a:pPr defTabSz="865188">
              <a:spcBef>
                <a:spcPct val="50000"/>
              </a:spcBef>
            </a:pPr>
            <a:r>
              <a:rPr lang="ru-RU"/>
              <a:t>Нет Тач-скрин</a:t>
            </a:r>
            <a:r>
              <a:rPr lang="en-US"/>
              <a:t> </a:t>
            </a:r>
            <a:r>
              <a:rPr lang="ru-RU"/>
              <a:t>и 3</a:t>
            </a:r>
            <a:r>
              <a:rPr lang="en-US"/>
              <a:t>G/</a:t>
            </a:r>
            <a:r>
              <a:rPr lang="ru-RU"/>
              <a:t> Есть </a:t>
            </a:r>
            <a:r>
              <a:rPr lang="en-US"/>
              <a:t>WiFi</a:t>
            </a:r>
            <a:endParaRPr lang="ru-RU"/>
          </a:p>
        </p:txBody>
      </p:sp>
      <p:pic>
        <p:nvPicPr>
          <p:cNvPr id="448521" name="Picture 9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00575" y="1268413"/>
            <a:ext cx="45434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8522" name="Text Box 10"/>
          <p:cNvSpPr txBox="1">
            <a:spLocks noChangeArrowheads="1"/>
          </p:cNvSpPr>
          <p:nvPr/>
        </p:nvSpPr>
        <p:spPr bwMode="auto">
          <a:xfrm>
            <a:off x="4859338" y="5300663"/>
            <a:ext cx="3529012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/>
              <a:t>PocketBook 603/903 </a:t>
            </a:r>
            <a:r>
              <a:rPr lang="ru-RU"/>
              <a:t>отличаются только размером (6» и 9,7»)</a:t>
            </a:r>
          </a:p>
          <a:p>
            <a:pPr defTabSz="865188">
              <a:spcBef>
                <a:spcPct val="50000"/>
              </a:spcBef>
            </a:pPr>
            <a:r>
              <a:rPr lang="ru-RU"/>
              <a:t>Есть Тач-скрин,</a:t>
            </a:r>
            <a:r>
              <a:rPr lang="en-US"/>
              <a:t> </a:t>
            </a:r>
            <a:r>
              <a:rPr lang="ru-RU"/>
              <a:t>3</a:t>
            </a:r>
            <a:r>
              <a:rPr lang="en-US"/>
              <a:t>G</a:t>
            </a:r>
            <a:r>
              <a:rPr lang="ru-RU"/>
              <a:t>, </a:t>
            </a:r>
            <a:r>
              <a:rPr lang="en-US"/>
              <a:t>WiFi</a:t>
            </a: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82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083" name="Text Box 3"/>
          <p:cNvSpPr txBox="1">
            <a:spLocks noChangeArrowheads="1"/>
          </p:cNvSpPr>
          <p:nvPr/>
        </p:nvSpPr>
        <p:spPr bwMode="auto">
          <a:xfrm>
            <a:off x="1619250" y="260350"/>
            <a:ext cx="655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Orsio (</a:t>
            </a:r>
            <a:r>
              <a:rPr lang="ru-RU" sz="3200" b="1">
                <a:hlinkClick r:id="rId4"/>
              </a:rPr>
              <a:t>http://webpanel.ru/</a:t>
            </a:r>
            <a:r>
              <a:rPr lang="ru-RU" sz="3200" b="1"/>
              <a:t> </a:t>
            </a:r>
            <a:r>
              <a:rPr lang="ru-RU" sz="3200" b="1">
                <a:solidFill>
                  <a:srgbClr val="800000"/>
                </a:solidFill>
              </a:rPr>
              <a:t>)</a:t>
            </a:r>
          </a:p>
        </p:txBody>
      </p:sp>
      <p:pic>
        <p:nvPicPr>
          <p:cNvPr id="430084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258888" y="1196975"/>
            <a:ext cx="29908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085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11863" y="1341438"/>
            <a:ext cx="2209800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086" name="Text Box 6"/>
          <p:cNvSpPr txBox="1">
            <a:spLocks noChangeArrowheads="1"/>
          </p:cNvSpPr>
          <p:nvPr/>
        </p:nvSpPr>
        <p:spPr bwMode="auto">
          <a:xfrm>
            <a:off x="1258888" y="5876925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Orsio b731 (6”)                        Orsio b751 (5”)</a:t>
            </a:r>
            <a:endParaRPr lang="ru-RU" sz="24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458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345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76375" y="1052513"/>
            <a:ext cx="240030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3460" name="Text Box 11"/>
          <p:cNvSpPr txBox="1">
            <a:spLocks noChangeArrowheads="1"/>
          </p:cNvSpPr>
          <p:nvPr/>
        </p:nvSpPr>
        <p:spPr bwMode="auto">
          <a:xfrm>
            <a:off x="2339975" y="188913"/>
            <a:ext cx="540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200" b="1">
                <a:solidFill>
                  <a:srgbClr val="800000"/>
                </a:solidFill>
              </a:rPr>
              <a:t>lBook</a:t>
            </a:r>
            <a:r>
              <a:rPr lang="ru-RU" sz="3200" b="1">
                <a:solidFill>
                  <a:srgbClr val="800000"/>
                </a:solidFill>
              </a:rPr>
              <a:t> (</a:t>
            </a:r>
            <a:r>
              <a:rPr lang="ru-RU" sz="3200" b="1">
                <a:solidFill>
                  <a:srgbClr val="800000"/>
                </a:solidFill>
                <a:hlinkClick r:id="rId5"/>
              </a:rPr>
              <a:t>http://lbook.ua/</a:t>
            </a:r>
            <a:r>
              <a:rPr lang="ru-RU" sz="3200" b="1">
                <a:solidFill>
                  <a:srgbClr val="800000"/>
                </a:solidFill>
              </a:rPr>
              <a:t> )</a:t>
            </a:r>
          </a:p>
        </p:txBody>
      </p:sp>
      <p:pic>
        <p:nvPicPr>
          <p:cNvPr id="403462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43438" y="1628775"/>
            <a:ext cx="4103687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3463" name="Text Box 7"/>
          <p:cNvSpPr txBox="1">
            <a:spLocks noChangeArrowheads="1"/>
          </p:cNvSpPr>
          <p:nvPr/>
        </p:nvSpPr>
        <p:spPr bwMode="auto">
          <a:xfrm>
            <a:off x="900113" y="5084763"/>
            <a:ext cx="8135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 b="1"/>
              <a:t>Lbook eReader V3+(6”)       lBook eReader V5 (5”)</a:t>
            </a:r>
            <a:endParaRPr lang="ru-RU" sz="24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braryru">
  <a:themeElements>
    <a:clrScheme name="libraryr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braryru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51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51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libraryr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Settings\Librarian\Application Data\Microsoft\Шаблоны\libraryru.pot</Template>
  <TotalTime>3162</TotalTime>
  <Words>433</Words>
  <Application>Microsoft Office PowerPoint</Application>
  <PresentationFormat>Экран (4:3)</PresentationFormat>
  <Paragraphs>112</Paragraphs>
  <Slides>25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libraryru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Состояние и перспективы развития виртуального справочного обслуживания русскоязычных пользователей в библиотечном пространстве Интернета</dc:title>
  <dc:creator>MM</dc:creator>
  <cp:lastModifiedBy>Feder</cp:lastModifiedBy>
  <cp:revision>180</cp:revision>
  <dcterms:created xsi:type="dcterms:W3CDTF">2006-06-15T05:47:24Z</dcterms:created>
  <dcterms:modified xsi:type="dcterms:W3CDTF">2014-05-07T07:25:18Z</dcterms:modified>
</cp:coreProperties>
</file>