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notesMasterIdLst>
    <p:notesMasterId r:id="rId54"/>
  </p:notesMasterIdLst>
  <p:sldIdLst>
    <p:sldId id="256" r:id="rId2"/>
    <p:sldId id="447" r:id="rId3"/>
    <p:sldId id="490" r:id="rId4"/>
    <p:sldId id="506" r:id="rId5"/>
    <p:sldId id="312" r:id="rId6"/>
    <p:sldId id="433" r:id="rId7"/>
    <p:sldId id="313" r:id="rId8"/>
    <p:sldId id="428" r:id="rId9"/>
    <p:sldId id="314" r:id="rId10"/>
    <p:sldId id="435" r:id="rId11"/>
    <p:sldId id="387" r:id="rId12"/>
    <p:sldId id="315" r:id="rId13"/>
    <p:sldId id="431" r:id="rId14"/>
    <p:sldId id="343" r:id="rId15"/>
    <p:sldId id="508" r:id="rId16"/>
    <p:sldId id="507" r:id="rId17"/>
    <p:sldId id="492" r:id="rId18"/>
    <p:sldId id="384" r:id="rId19"/>
    <p:sldId id="385" r:id="rId20"/>
    <p:sldId id="319" r:id="rId21"/>
    <p:sldId id="320" r:id="rId22"/>
    <p:sldId id="322" r:id="rId23"/>
    <p:sldId id="345" r:id="rId24"/>
    <p:sldId id="452" r:id="rId25"/>
    <p:sldId id="326" r:id="rId26"/>
    <p:sldId id="358" r:id="rId27"/>
    <p:sldId id="327" r:id="rId28"/>
    <p:sldId id="342" r:id="rId29"/>
    <p:sldId id="493" r:id="rId30"/>
    <p:sldId id="346" r:id="rId31"/>
    <p:sldId id="503" r:id="rId32"/>
    <p:sldId id="476" r:id="rId33"/>
    <p:sldId id="477" r:id="rId34"/>
    <p:sldId id="495" r:id="rId35"/>
    <p:sldId id="494" r:id="rId36"/>
    <p:sldId id="413" r:id="rId37"/>
    <p:sldId id="334" r:id="rId38"/>
    <p:sldId id="357" r:id="rId39"/>
    <p:sldId id="483" r:id="rId40"/>
    <p:sldId id="337" r:id="rId41"/>
    <p:sldId id="349" r:id="rId42"/>
    <p:sldId id="499" r:id="rId43"/>
    <p:sldId id="375" r:id="rId44"/>
    <p:sldId id="377" r:id="rId45"/>
    <p:sldId id="426" r:id="rId46"/>
    <p:sldId id="421" r:id="rId47"/>
    <p:sldId id="341" r:id="rId48"/>
    <p:sldId id="439" r:id="rId49"/>
    <p:sldId id="437" r:id="rId50"/>
    <p:sldId id="440" r:id="rId51"/>
    <p:sldId id="270" r:id="rId52"/>
    <p:sldId id="272" r:id="rId53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51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B7FD485A-F82C-4791-8809-21DC78D41459}" type="datetime1">
              <a:rPr lang="ru-RU"/>
              <a:pPr/>
              <a:t>07.05.2014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14FCFE75-D1A8-4598-A901-81B9EC2D862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Text Box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9450" y="4714875"/>
            <a:ext cx="5427663" cy="4454525"/>
          </a:xfrm>
          <a:noFill/>
        </p:spPr>
        <p:txBody>
          <a:bodyPr wrap="none" anchor="ctr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Text Box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9450" y="4714875"/>
            <a:ext cx="5427663" cy="4454525"/>
          </a:xfrm>
          <a:noFill/>
        </p:spPr>
        <p:txBody>
          <a:bodyPr wrap="none" anchor="ctr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0EA9635-6B86-4684-BB0D-0FD0635D9023}" type="datetime1">
              <a:rPr lang="ru-RU"/>
              <a:pPr/>
              <a:t>07.05.2014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72747E5-D6DB-44D6-A1E9-492BCEB568C0}" type="slidenum">
              <a:rPr lang="ru-RU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899918-07B4-4579-8FC2-B68AB019EF61}" type="datetime1">
              <a:rPr lang="ru-RU"/>
              <a:pPr/>
              <a:t>07.05.2014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310860-E77A-4F26-A58A-3108F4388B6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fld id="{ACE795CE-99FC-4CFC-9169-BAA04925B9D2}" type="datetime1">
              <a:rPr lang="ru-RU"/>
              <a:pPr/>
              <a:t>07.05.2014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fld id="{10FD741F-9E18-4430-87F7-F832B8F15D53}" type="slidenum">
              <a:rPr lang="ru-RU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FEDD49-57A0-4D23-94A6-93FF3737C01B}" type="datetime1">
              <a:rPr lang="ru-RU"/>
              <a:pPr/>
              <a:t>07.05.2014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05A6B4-F43F-47C1-8E97-94A4A6A8AC8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94B432-CBEA-4C5E-9171-0FFE1208AE3C}" type="datetime1">
              <a:rPr lang="ru-RU"/>
              <a:pPr/>
              <a:t>07.05.2014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D8A01D-EA42-4300-A6DF-B93A1455BD5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E0F4FA-5B6B-4C72-8767-5C585FCA4094}" type="datetime1">
              <a:rPr lang="ru-RU"/>
              <a:pPr/>
              <a:t>07.05.2014</a:t>
            </a:fld>
            <a:endParaRPr lang="ru-RU"/>
          </a:p>
        </p:txBody>
      </p:sp>
      <p:sp>
        <p:nvSpPr>
          <p:cNvPr id="8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fld id="{E327D8A1-ECA6-4069-9423-614CFD4B55E3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2D43C-C648-416B-82A9-BE7FF08CDBCC}" type="datetime1">
              <a:rPr lang="ru-RU"/>
              <a:pPr/>
              <a:t>07.05.2014</a:t>
            </a:fld>
            <a:endParaRPr lang="ru-RU"/>
          </a:p>
        </p:txBody>
      </p:sp>
      <p:sp>
        <p:nvSpPr>
          <p:cNvPr id="6" name="Номер слайда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CB4B05A-EDFD-4678-8C81-6612D06ADFA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70E1F4-0539-484A-8BF1-26B5BF88CC03}" type="datetime1">
              <a:rPr lang="ru-RU"/>
              <a:pPr/>
              <a:t>07.05.2014</a:t>
            </a:fld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1166D73-431D-4608-B618-38E5967807E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CD7151-59BE-476D-B151-80EC962CC10E}" type="datetime1">
              <a:rPr lang="ru-RU"/>
              <a:pPr/>
              <a:t>07.05.2014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DADD1A-3D8E-49BF-B7E3-0198EAD5194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F8EDC3-09B1-4019-A0D6-3A826B0105B0}" type="datetime1">
              <a:rPr lang="ru-RU"/>
              <a:pPr/>
              <a:t>07.05.2014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6F9E561-0E2F-47B2-93C1-774D4A41076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044BDC-E132-460D-B654-4E6923414A1F}" type="datetime1">
              <a:rPr lang="ru-RU"/>
              <a:pPr/>
              <a:t>07.05.2014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C4B5F5-D674-4E3B-BA20-FFAD3AA5079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14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/>
          <a:lstStyle>
            <a:lvl1pPr>
              <a:defRPr/>
            </a:lvl1pPr>
          </a:lstStyle>
          <a:p>
            <a:fld id="{0B4E7F8F-1EC2-47E5-AE37-125C4C54FC37}" type="datetime1">
              <a:rPr lang="ru-RU"/>
              <a:pPr/>
              <a:t>07.05.2014</a:t>
            </a:fld>
            <a:endParaRPr lang="ru-RU"/>
          </a:p>
        </p:txBody>
      </p:sp>
      <p:sp>
        <p:nvSpPr>
          <p:cNvPr id="10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/>
          <a:lstStyle>
            <a:lvl1pPr>
              <a:defRPr sz="2800"/>
            </a:lvl1pPr>
          </a:lstStyle>
          <a:p>
            <a:fld id="{6682FBFE-3713-4D47-9996-86451019060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1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2"/>
                </a:solidFill>
                <a:latin typeface="Calibri" charset="0"/>
              </a:defRPr>
            </a:lvl1pPr>
          </a:lstStyle>
          <a:p>
            <a:fld id="{5C0A5A3F-9C1B-4194-8B30-9F19903E1753}" type="datetime1">
              <a:rPr lang="ru-RU"/>
              <a:pPr/>
              <a:t>07.05.2014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defRPr sz="1400" b="1">
                <a:solidFill>
                  <a:srgbClr val="FFFFFF"/>
                </a:solidFill>
                <a:latin typeface="Calibri" charset="0"/>
              </a:defRPr>
            </a:lvl1pPr>
          </a:lstStyle>
          <a:p>
            <a:fld id="{1FE9F671-6A93-42EA-B512-61464A776943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38" r:id="rId2"/>
    <p:sldLayoutId id="2147483944" r:id="rId3"/>
    <p:sldLayoutId id="2147483945" r:id="rId4"/>
    <p:sldLayoutId id="2147483946" r:id="rId5"/>
    <p:sldLayoutId id="2147483939" r:id="rId6"/>
    <p:sldLayoutId id="2147483947" r:id="rId7"/>
    <p:sldLayoutId id="2147483940" r:id="rId8"/>
    <p:sldLayoutId id="2147483948" r:id="rId9"/>
    <p:sldLayoutId id="2147483941" r:id="rId10"/>
    <p:sldLayoutId id="2147483949" r:id="rId11"/>
    <p:sldLayoutId id="214748394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charset="0"/>
          <a:ea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charset="2"/>
        <a:buChar char=""/>
        <a:defRPr sz="2900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charset="2"/>
        <a:buChar char=""/>
        <a:defRPr sz="26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charset="2"/>
        <a:buChar char=""/>
        <a:defRPr sz="23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1B587C"/>
        </a:buClr>
        <a:buSzPct val="75000"/>
        <a:buFont typeface="Wingdings" charset="2"/>
        <a:buChar char="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4E8542"/>
        </a:buClr>
        <a:buSzPct val="65000"/>
        <a:buFont typeface="Wingdings" charset="2"/>
        <a:buChar char="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2.png"/><Relationship Id="rId5" Type="http://schemas.openxmlformats.org/officeDocument/2006/relationships/image" Target="../media/image61.jpeg"/><Relationship Id="rId4" Type="http://schemas.openxmlformats.org/officeDocument/2006/relationships/image" Target="../media/image6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94.jpeg"/><Relationship Id="rId7" Type="http://schemas.openxmlformats.org/officeDocument/2006/relationships/image" Target="../media/image98.jpe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8.jpeg"/><Relationship Id="rId4" Type="http://schemas.openxmlformats.org/officeDocument/2006/relationships/image" Target="../media/image10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jpeg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6.jpeg"/><Relationship Id="rId4" Type="http://schemas.openxmlformats.org/officeDocument/2006/relationships/image" Target="../media/image115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9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ctrTitle"/>
          </p:nvPr>
        </p:nvSpPr>
        <p:spPr>
          <a:xfrm>
            <a:off x="1331913" y="-531813"/>
            <a:ext cx="6692900" cy="2376488"/>
          </a:xfrm>
        </p:spPr>
        <p:txBody>
          <a:bodyPr/>
          <a:lstStyle/>
          <a:p>
            <a:pPr eaLnBrk="1" hangingPunct="1"/>
            <a:r>
              <a:rPr lang="ru-RU" sz="4000" b="1" cap="none" smtClean="0"/>
              <a:t>«Казак без коня не воин»</a:t>
            </a:r>
            <a:r>
              <a:rPr lang="en-US" sz="4000" b="1" cap="none" smtClean="0">
                <a:latin typeface="Calibri" charset="0"/>
              </a:rPr>
              <a:t/>
            </a:r>
            <a:br>
              <a:rPr lang="en-US" sz="4000" b="1" cap="none" smtClean="0">
                <a:latin typeface="Calibri" charset="0"/>
              </a:rPr>
            </a:br>
            <a:r>
              <a:rPr lang="ru-RU" sz="2400" b="1" cap="none" smtClean="0"/>
              <a:t>Какая взаимосвязь между инфраструктурой  библиотеки и ее репутацией в молодежной среде?</a:t>
            </a:r>
            <a:endParaRPr lang="ru-RU" sz="2400" cap="none" smtClean="0"/>
          </a:p>
        </p:txBody>
      </p:sp>
      <p:sp>
        <p:nvSpPr>
          <p:cNvPr id="1536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975" y="6021388"/>
            <a:ext cx="6804025" cy="7207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b="1" smtClean="0">
                <a:solidFill>
                  <a:schemeClr val="tx1"/>
                </a:solidFill>
              </a:rPr>
              <a:t>И.Б.Михнова, директор Российской государственной библиотеки для молодежи</a:t>
            </a:r>
            <a:r>
              <a:rPr lang="ru-RU" sz="2000" smtClean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15364" name="Picture 13" descr="1103_5241S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638300" y="1955800"/>
            <a:ext cx="5753100" cy="3835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pPr eaLnBrk="1" hangingPunct="1"/>
            <a:endParaRPr lang="en-US" smtClean="0">
              <a:latin typeface="Calibri" charset="0"/>
            </a:endParaRPr>
          </a:p>
        </p:txBody>
      </p:sp>
      <p:pic>
        <p:nvPicPr>
          <p:cNvPr id="24579" name="Picture 7" descr="0909_0130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2627313" cy="197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8" descr="0909_009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515100" y="0"/>
            <a:ext cx="26289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Rectangle 9"/>
          <p:cNvSpPr>
            <a:spLocks noGrp="1"/>
          </p:cNvSpPr>
          <p:nvPr>
            <p:ph type="body" idx="1"/>
          </p:nvPr>
        </p:nvSpPr>
        <p:spPr>
          <a:xfrm>
            <a:off x="612775" y="1600200"/>
            <a:ext cx="8153400" cy="4525963"/>
          </a:xfrm>
        </p:spPr>
        <p:txBody>
          <a:bodyPr/>
          <a:lstStyle/>
          <a:p>
            <a:pPr eaLnBrk="1" hangingPunct="1"/>
            <a:endParaRPr lang="en-US" smtClean="0">
              <a:latin typeface="Calibri" charset="0"/>
            </a:endParaRPr>
          </a:p>
        </p:txBody>
      </p:sp>
      <p:pic>
        <p:nvPicPr>
          <p:cNvPr id="24582" name="Picture 10" descr="1103_5259S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547813" y="2249488"/>
            <a:ext cx="6911975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pPr eaLnBrk="1" hangingPunct="1"/>
            <a:endParaRPr lang="en-US" smtClean="0">
              <a:latin typeface="Calibri" charset="0"/>
            </a:endParaRPr>
          </a:p>
        </p:txBody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>
          <a:xfrm>
            <a:off x="612775" y="1600200"/>
            <a:ext cx="8153400" cy="4525963"/>
          </a:xfrm>
        </p:spPr>
        <p:txBody>
          <a:bodyPr/>
          <a:lstStyle/>
          <a:p>
            <a:pPr eaLnBrk="1" hangingPunct="1"/>
            <a:endParaRPr lang="en-US" smtClean="0">
              <a:latin typeface="Calibri" charset="0"/>
            </a:endParaRPr>
          </a:p>
        </p:txBody>
      </p:sp>
      <p:pic>
        <p:nvPicPr>
          <p:cNvPr id="25604" name="Picture 4" descr="1103_5197S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88913"/>
            <a:ext cx="36576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 descr="1103_5211S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657600" y="188913"/>
            <a:ext cx="54864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6" descr="1012_3711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526088" y="4446588"/>
            <a:ext cx="3617912" cy="241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/>
          </p:nvPr>
        </p:nvSpPr>
        <p:spPr>
          <a:xfrm>
            <a:off x="539750" y="620713"/>
            <a:ext cx="8153400" cy="990600"/>
          </a:xfrm>
        </p:spPr>
        <p:txBody>
          <a:bodyPr/>
          <a:lstStyle/>
          <a:p>
            <a:pPr eaLnBrk="1" hangingPunct="1"/>
            <a:r>
              <a:rPr lang="ru-RU" sz="2400" b="1" smtClean="0"/>
              <a:t>Наличие разветвленной информационной навигации по территории библиотеки </a:t>
            </a:r>
            <a:br>
              <a:rPr lang="ru-RU" sz="2400" b="1" smtClean="0"/>
            </a:br>
            <a:endParaRPr lang="ru-RU" sz="2400" b="1" smtClean="0"/>
          </a:p>
        </p:txBody>
      </p:sp>
      <p:pic>
        <p:nvPicPr>
          <p:cNvPr id="26627" name="Picture 5" descr="1103_4938S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3138488"/>
            <a:ext cx="5580063" cy="371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7" descr="P101012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5749925" y="1484313"/>
            <a:ext cx="3394075" cy="45259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pPr eaLnBrk="1" hangingPunct="1"/>
            <a:endParaRPr lang="en-US" smtClean="0">
              <a:latin typeface="Calibri" charset="0"/>
            </a:endParaRPr>
          </a:p>
        </p:txBody>
      </p:sp>
      <p:pic>
        <p:nvPicPr>
          <p:cNvPr id="27651" name="Picture 3" descr="P101012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563938" y="1557338"/>
            <a:ext cx="3025775" cy="40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 descr="P101012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0" y="0"/>
            <a:ext cx="3436938" cy="4581525"/>
          </a:xfrm>
        </p:spPr>
      </p:pic>
      <p:pic>
        <p:nvPicPr>
          <p:cNvPr id="27653" name="Picture 5" descr="P1010125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680200" y="3573463"/>
            <a:ext cx="2463800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8750" y="0"/>
            <a:ext cx="8985250" cy="1403350"/>
          </a:xfrm>
          <a:noFill/>
        </p:spPr>
        <p:txBody>
          <a:bodyPr/>
          <a:lstStyle/>
          <a:p>
            <a:pPr algn="ctr" eaLnBrk="1" hangingPunct="1"/>
            <a:r>
              <a:rPr lang="ru-RU" sz="3200" smtClean="0"/>
              <a:t>Отсутствие ограничений на место для работы</a:t>
            </a:r>
          </a:p>
        </p:txBody>
      </p:sp>
      <p:pic>
        <p:nvPicPr>
          <p:cNvPr id="1026" name="Picture 2" descr="D:\Pictures\Ipad-photo\2011-02-16\02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5288" y="1773238"/>
            <a:ext cx="3960812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0800" dir="5400000" algn="ctr" rotWithShape="0">
              <a:schemeClr val="tx1"/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679950" y="1752600"/>
            <a:ext cx="3960813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0800" dir="5400000" algn="ctr" rotWithShape="0">
              <a:schemeClr val="tx1"/>
            </a:outerShdw>
          </a:effectLst>
        </p:spPr>
      </p:pic>
      <p:pic>
        <p:nvPicPr>
          <p:cNvPr id="28677" name="Picture 6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724400" y="4149725"/>
            <a:ext cx="3879850" cy="2476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8678" name="Picture 4" descr="0905_2839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68313" y="4221163"/>
            <a:ext cx="3287712" cy="246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539750" y="404813"/>
            <a:ext cx="8001000" cy="1216025"/>
          </a:xfrm>
        </p:spPr>
        <p:txBody>
          <a:bodyPr/>
          <a:lstStyle/>
          <a:p>
            <a:pPr eaLnBrk="1" hangingPunct="1"/>
            <a:r>
              <a:rPr lang="ru-RU" sz="3800" b="1" smtClean="0"/>
              <a:t>Обеспечение комфортных  мест</a:t>
            </a:r>
            <a:br>
              <a:rPr lang="ru-RU" sz="3800" b="1" smtClean="0"/>
            </a:br>
            <a:r>
              <a:rPr lang="ru-RU" sz="3800" b="1" smtClean="0"/>
              <a:t>для работы и отдыха молодежи</a:t>
            </a:r>
            <a:br>
              <a:rPr lang="ru-RU" sz="3800" b="1" smtClean="0"/>
            </a:br>
            <a:endParaRPr lang="ru-RU" sz="3800" b="1" smtClean="0"/>
          </a:p>
        </p:txBody>
      </p:sp>
      <p:pic>
        <p:nvPicPr>
          <p:cNvPr id="30723" name="Picture 3" descr="1_b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787900" y="1628775"/>
            <a:ext cx="4356100" cy="307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4" descr="1103_5033S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0" y="3810000"/>
            <a:ext cx="4572000" cy="304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pPr eaLnBrk="1" hangingPunct="1"/>
            <a:endParaRPr lang="en-US" smtClean="0">
              <a:latin typeface="Calibri" charset="0"/>
            </a:endParaRPr>
          </a:p>
        </p:txBody>
      </p:sp>
      <p:pic>
        <p:nvPicPr>
          <p:cNvPr id="31747" name="Picture 3" descr="1103_5040S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954838" y="0"/>
            <a:ext cx="2189162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4" descr="1103_5158S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0" y="0"/>
            <a:ext cx="4572000" cy="3048000"/>
          </a:xfrm>
        </p:spPr>
      </p:pic>
      <p:pic>
        <p:nvPicPr>
          <p:cNvPr id="31749" name="Picture 5" descr="P1010155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572250" y="3429000"/>
            <a:ext cx="25717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2" descr="IMG_4924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3265488"/>
            <a:ext cx="4787900" cy="359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 idx="4294967295"/>
          </p:nvPr>
        </p:nvSpPr>
        <p:spPr>
          <a:xfrm>
            <a:off x="611188" y="0"/>
            <a:ext cx="8001000" cy="1216025"/>
          </a:xfrm>
        </p:spPr>
        <p:txBody>
          <a:bodyPr anchor="b"/>
          <a:lstStyle/>
          <a:p>
            <a:pPr eaLnBrk="1" hangingPunct="1"/>
            <a:r>
              <a:rPr lang="ru-RU" sz="2400" b="1" smtClean="0"/>
              <a:t>Работа с электронными ресурсами </a:t>
            </a:r>
            <a:br>
              <a:rPr lang="ru-RU" sz="2400" b="1" smtClean="0"/>
            </a:br>
            <a:r>
              <a:rPr lang="ru-RU" sz="2400" b="1" smtClean="0"/>
              <a:t>во всех залах</a:t>
            </a:r>
          </a:p>
        </p:txBody>
      </p:sp>
      <p:pic>
        <p:nvPicPr>
          <p:cNvPr id="32771" name="Picture 2" descr="IMG_4928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572250" y="0"/>
            <a:ext cx="25717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4" descr="0804_2338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03575" y="1838325"/>
            <a:ext cx="3313113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6" descr="P1010170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4" cstate="screen"/>
          <a:srcRect/>
          <a:stretch>
            <a:fillRect/>
          </a:stretch>
        </p:blipFill>
        <p:spPr>
          <a:xfrm>
            <a:off x="0" y="2968625"/>
            <a:ext cx="2917825" cy="3889375"/>
          </a:xfrm>
        </p:spPr>
      </p:pic>
      <p:pic>
        <p:nvPicPr>
          <p:cNvPr id="32774" name="Picture 7" descr="1103_5044S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048500" y="3716338"/>
            <a:ext cx="2095500" cy="314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pPr eaLnBrk="1" hangingPunct="1"/>
            <a:r>
              <a:rPr lang="ru-RU" sz="2400" b="1" smtClean="0"/>
              <a:t>Комфортные места для работы</a:t>
            </a:r>
            <a:br>
              <a:rPr lang="ru-RU" sz="2400" b="1" smtClean="0"/>
            </a:br>
            <a:r>
              <a:rPr lang="ru-RU" sz="2400" b="1" smtClean="0"/>
              <a:t>и быта библиотекарей</a:t>
            </a:r>
          </a:p>
        </p:txBody>
      </p:sp>
      <p:pic>
        <p:nvPicPr>
          <p:cNvPr id="33795" name="Picture 6" descr="1103_5122S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557338"/>
            <a:ext cx="3995738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7" descr="IMG_287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5508625" y="0"/>
            <a:ext cx="3635375" cy="2727325"/>
          </a:xfrm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932363" y="4051300"/>
            <a:ext cx="4211637" cy="280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0800" dir="5400000" algn="ctr" rotWithShape="0">
              <a:schemeClr val="tx1"/>
            </a:outerShdw>
          </a:effectLst>
        </p:spPr>
      </p:pic>
      <p:pic>
        <p:nvPicPr>
          <p:cNvPr id="33798" name="Picture 9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4360863"/>
            <a:ext cx="4500563" cy="249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/>
          </p:cNvSpPr>
          <p:nvPr>
            <p:ph type="body" idx="1"/>
          </p:nvPr>
        </p:nvSpPr>
        <p:spPr>
          <a:xfrm>
            <a:off x="612775" y="1600200"/>
            <a:ext cx="8153400" cy="4525963"/>
          </a:xfrm>
        </p:spPr>
        <p:txBody>
          <a:bodyPr/>
          <a:lstStyle/>
          <a:p>
            <a:pPr eaLnBrk="1" hangingPunct="1"/>
            <a:endParaRPr lang="en-US" smtClean="0">
              <a:latin typeface="Calibri" charset="0"/>
            </a:endParaRPr>
          </a:p>
        </p:txBody>
      </p:sp>
      <p:pic>
        <p:nvPicPr>
          <p:cNvPr id="34819" name="Picture 4" descr="1103_5149S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619250" y="3200400"/>
            <a:ext cx="54864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5" descr="1103_5154S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87900" y="0"/>
            <a:ext cx="4356100" cy="290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6" descr="1103_5111S"/>
          <p:cNvPicPr>
            <a:picLocks noGrp="1" noChangeAspect="1" noChangeArrowheads="1"/>
          </p:cNvPicPr>
          <p:nvPr>
            <p:ph type="title"/>
          </p:nvPr>
        </p:nvPicPr>
        <p:blipFill>
          <a:blip r:embed="rId4" cstate="screen"/>
          <a:srcRect/>
          <a:stretch>
            <a:fillRect/>
          </a:stretch>
        </p:blipFill>
        <p:spPr>
          <a:xfrm>
            <a:off x="0" y="0"/>
            <a:ext cx="4356100" cy="29035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331913" y="-531813"/>
            <a:ext cx="6692900" cy="2376488"/>
          </a:xfrm>
        </p:spPr>
        <p:txBody>
          <a:bodyPr anchor="b"/>
          <a:lstStyle/>
          <a:p>
            <a:pPr eaLnBrk="1" hangingPunct="1"/>
            <a:r>
              <a:rPr lang="ru-RU" sz="2400" b="1" smtClean="0"/>
              <a:t>Пространство</a:t>
            </a:r>
            <a:br>
              <a:rPr lang="ru-RU" sz="2400" b="1" smtClean="0"/>
            </a:br>
            <a:r>
              <a:rPr lang="ru-RU" sz="2400" b="1" smtClean="0"/>
              <a:t> библиотеки</a:t>
            </a:r>
          </a:p>
        </p:txBody>
      </p:sp>
      <p:sp>
        <p:nvSpPr>
          <p:cNvPr id="1638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339975" y="6021388"/>
            <a:ext cx="6804025" cy="720725"/>
          </a:xfrm>
        </p:spPr>
        <p:txBody>
          <a:bodyPr anchor="ctr"/>
          <a:lstStyle/>
          <a:p>
            <a:pPr marL="0" indent="0" eaLnBrk="1" hangingPunct="1">
              <a:lnSpc>
                <a:spcPct val="80000"/>
              </a:lnSpc>
              <a:buFont typeface="Wingdings" charset="2"/>
              <a:buNone/>
            </a:pPr>
            <a:r>
              <a:rPr lang="ru-RU" sz="2000" b="1" smtClean="0"/>
              <a:t>Из опыта работы Российской государственной библиотеки для молодежи</a:t>
            </a:r>
            <a:r>
              <a:rPr lang="ru-RU" sz="2000" smtClean="0"/>
              <a:t> </a:t>
            </a:r>
          </a:p>
        </p:txBody>
      </p:sp>
      <p:pic>
        <p:nvPicPr>
          <p:cNvPr id="16388" name="Picture 5" descr="1103_4967S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981450" y="0"/>
            <a:ext cx="5162550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6" descr="1103_5020S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2924175"/>
            <a:ext cx="4572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pPr eaLnBrk="1" hangingPunct="1"/>
            <a:endParaRPr lang="en-US" smtClean="0">
              <a:latin typeface="Calibri" charset="0"/>
            </a:endParaRPr>
          </a:p>
        </p:txBody>
      </p:sp>
      <p:sp>
        <p:nvSpPr>
          <p:cNvPr id="35843" name="Rectangle 3"/>
          <p:cNvSpPr>
            <a:spLocks noGrp="1"/>
          </p:cNvSpPr>
          <p:nvPr>
            <p:ph type="body" idx="1"/>
          </p:nvPr>
        </p:nvSpPr>
        <p:spPr>
          <a:xfrm>
            <a:off x="612775" y="1600200"/>
            <a:ext cx="8153400" cy="4525963"/>
          </a:xfrm>
        </p:spPr>
        <p:txBody>
          <a:bodyPr/>
          <a:lstStyle/>
          <a:p>
            <a:pPr algn="ctr" eaLnBrk="1" hangingPunct="1"/>
            <a:endParaRPr lang="ru-RU" b="1" smtClean="0"/>
          </a:p>
          <a:p>
            <a:pPr algn="ctr" eaLnBrk="1" hangingPunct="1"/>
            <a:endParaRPr lang="ru-RU" b="1" smtClean="0"/>
          </a:p>
          <a:p>
            <a:pPr algn="ctr" eaLnBrk="1" hangingPunct="1"/>
            <a:endParaRPr lang="ru-RU" b="1" smtClean="0"/>
          </a:p>
          <a:p>
            <a:pPr algn="ctr" eaLnBrk="1" hangingPunct="1"/>
            <a:r>
              <a:rPr lang="ru-RU" sz="3200" b="1" smtClean="0"/>
              <a:t>РЕСУРСЫ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pPr eaLnBrk="1" hangingPunct="1"/>
            <a:r>
              <a:rPr lang="ru-RU" sz="1800" b="1" smtClean="0"/>
              <a:t>Обеспечение пользователю свободного доступа  к максимально возможному объему книжных фондов и</a:t>
            </a:r>
            <a:br>
              <a:rPr lang="ru-RU" sz="1800" b="1" smtClean="0"/>
            </a:br>
            <a:r>
              <a:rPr lang="ru-RU" sz="1800" b="1" smtClean="0"/>
              <a:t>физическое приближение к пользователю актуального и ценного фонда</a:t>
            </a:r>
          </a:p>
        </p:txBody>
      </p:sp>
      <p:pic>
        <p:nvPicPr>
          <p:cNvPr id="36867" name="Picture 5" descr="4_b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5403850" y="1557338"/>
            <a:ext cx="3740150" cy="5300662"/>
          </a:xfrm>
          <a:noFill/>
        </p:spPr>
      </p:pic>
      <p:pic>
        <p:nvPicPr>
          <p:cNvPr id="36868" name="Picture 6" descr="1103_5052S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3328988"/>
            <a:ext cx="5292725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/>
          </p:nvPr>
        </p:nvSpPr>
        <p:spPr>
          <a:xfrm>
            <a:off x="539750" y="404813"/>
            <a:ext cx="8153400" cy="990600"/>
          </a:xfrm>
        </p:spPr>
        <p:txBody>
          <a:bodyPr/>
          <a:lstStyle/>
          <a:p>
            <a:pPr eaLnBrk="1" hangingPunct="1"/>
            <a:r>
              <a:rPr lang="ru-RU" sz="2400" b="1" smtClean="0"/>
              <a:t>Выдача на дом без залога практически всех изданий (кроме редкого и справочного фонда)</a:t>
            </a:r>
            <a:r>
              <a:rPr lang="ru-RU" sz="4000" b="1" smtClean="0"/>
              <a:t> </a:t>
            </a:r>
            <a:br>
              <a:rPr lang="ru-RU" sz="4000" b="1" smtClean="0"/>
            </a:br>
            <a:endParaRPr lang="ru-RU" sz="4000" b="1" smtClean="0"/>
          </a:p>
        </p:txBody>
      </p:sp>
      <p:pic>
        <p:nvPicPr>
          <p:cNvPr id="37891" name="Picture 4" descr="0905_270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0" y="3644900"/>
            <a:ext cx="4284663" cy="3213100"/>
          </a:xfrm>
          <a:noFill/>
        </p:spPr>
      </p:pic>
      <p:pic>
        <p:nvPicPr>
          <p:cNvPr id="37892" name="Picture 4" descr="0905_2709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535488" y="1557338"/>
            <a:ext cx="4608512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0"/>
            <a:ext cx="8985250" cy="1773238"/>
          </a:xfrm>
          <a:noFill/>
        </p:spPr>
        <p:txBody>
          <a:bodyPr/>
          <a:lstStyle/>
          <a:p>
            <a:pPr eaLnBrk="1" hangingPunct="1"/>
            <a:r>
              <a:rPr lang="ru-RU" sz="2400" b="1" smtClean="0"/>
              <a:t>«Взаимодополняющее» сочетание печатных </a:t>
            </a:r>
            <a:br>
              <a:rPr lang="ru-RU" sz="2400" b="1" smtClean="0"/>
            </a:br>
            <a:r>
              <a:rPr lang="ru-RU" sz="2400" b="1" smtClean="0"/>
              <a:t>и электронных ресурсов и</a:t>
            </a:r>
            <a:br>
              <a:rPr lang="ru-RU" sz="2400" b="1" smtClean="0"/>
            </a:br>
            <a:r>
              <a:rPr lang="ru-RU" sz="2400" b="1" smtClean="0"/>
              <a:t>бесплатный доступ к БД со всех пользовательских машин </a:t>
            </a:r>
            <a:br>
              <a:rPr lang="ru-RU" sz="2400" b="1" smtClean="0"/>
            </a:br>
            <a:endParaRPr lang="ru-RU" sz="2400" b="1" smtClean="0"/>
          </a:p>
        </p:txBody>
      </p:sp>
      <p:pic>
        <p:nvPicPr>
          <p:cNvPr id="38915" name="Picture 5" descr="kodeks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116013" y="1989138"/>
            <a:ext cx="4464050" cy="84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6" descr="cons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300788" y="4221163"/>
            <a:ext cx="1871662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7" descr="integrum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187450" y="3068638"/>
            <a:ext cx="3816350" cy="113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Picture 8" descr="eastview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300788" y="1844675"/>
            <a:ext cx="1728787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Picture 9" descr="cd_conc5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187450" y="4652963"/>
            <a:ext cx="123825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0" name="Picture 10" descr="Machine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852863" y="4437063"/>
            <a:ext cx="128905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60350"/>
            <a:ext cx="9144000" cy="1403350"/>
          </a:xfrm>
        </p:spPr>
        <p:txBody>
          <a:bodyPr anchor="t"/>
          <a:lstStyle/>
          <a:p>
            <a:pPr indent="452438" algn="ctr" eaLnBrk="1" hangingPunct="1"/>
            <a:r>
              <a:rPr lang="ru-RU" sz="1800" b="1" smtClean="0"/>
              <a:t>Обеспечение пользователям доступа к магазинам электронных книг и помощь в</a:t>
            </a:r>
            <a:r>
              <a:rPr lang="en-US" sz="1800" b="1" smtClean="0"/>
              <a:t> </a:t>
            </a:r>
            <a:r>
              <a:rPr lang="ru-RU" sz="1800" b="1" smtClean="0"/>
              <a:t>покупке и размещение книг на их собственных мобильных устройствах</a:t>
            </a:r>
            <a:r>
              <a:rPr lang="ru-RU" sz="4000" smtClean="0"/>
              <a:t> </a:t>
            </a:r>
            <a:br>
              <a:rPr lang="ru-RU" sz="4000" smtClean="0"/>
            </a:br>
            <a:endParaRPr lang="ru-RU" sz="4000" smtClean="0"/>
          </a:p>
        </p:txBody>
      </p:sp>
      <p:pic>
        <p:nvPicPr>
          <p:cNvPr id="11267" name="Picture 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11188" y="1716088"/>
            <a:ext cx="6264275" cy="3914775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74998"/>
              </a:srgbClr>
            </a:outerShdw>
          </a:effectLst>
        </p:spPr>
      </p:pic>
      <p:pic>
        <p:nvPicPr>
          <p:cNvPr id="11268" name="Picture 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484438" y="2652713"/>
            <a:ext cx="6311900" cy="3944937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74998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/>
          </p:nvPr>
        </p:nvSpPr>
        <p:spPr>
          <a:xfrm>
            <a:off x="611188" y="476250"/>
            <a:ext cx="8153400" cy="990600"/>
          </a:xfrm>
        </p:spPr>
        <p:txBody>
          <a:bodyPr/>
          <a:lstStyle/>
          <a:p>
            <a:pPr eaLnBrk="1" hangingPunct="1"/>
            <a:r>
              <a:rPr lang="ru-RU" sz="2400" b="1" smtClean="0"/>
              <a:t>Включение в состав фонда библиотеки </a:t>
            </a:r>
            <a:br>
              <a:rPr lang="ru-RU" sz="2400" b="1" smtClean="0"/>
            </a:br>
            <a:r>
              <a:rPr lang="ru-RU" sz="2400" b="1" smtClean="0"/>
              <a:t>комиксов,  </a:t>
            </a:r>
            <a:br>
              <a:rPr lang="ru-RU" sz="2400" b="1" smtClean="0"/>
            </a:br>
            <a:r>
              <a:rPr lang="ru-RU" sz="2400" b="1" smtClean="0"/>
              <a:t>настольных и компьютерных игр </a:t>
            </a:r>
            <a:br>
              <a:rPr lang="ru-RU" sz="2400" b="1" smtClean="0"/>
            </a:br>
            <a:endParaRPr lang="ru-RU" sz="2400" b="1" smtClean="0"/>
          </a:p>
        </p:txBody>
      </p:sp>
      <p:pic>
        <p:nvPicPr>
          <p:cNvPr id="40963" name="Picture 4" descr="0905_278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6084888" y="0"/>
            <a:ext cx="3059112" cy="2293938"/>
          </a:xfrm>
          <a:noFill/>
        </p:spPr>
      </p:pic>
      <p:pic>
        <p:nvPicPr>
          <p:cNvPr id="40964" name="Picture 5" descr="1103_5167S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2419350"/>
            <a:ext cx="6659563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1403350"/>
          </a:xfrm>
          <a:noFill/>
        </p:spPr>
        <p:txBody>
          <a:bodyPr/>
          <a:lstStyle/>
          <a:p>
            <a:pPr indent="452438" algn="ctr" eaLnBrk="1" hangingPunct="1"/>
            <a:r>
              <a:rPr lang="ru-RU" sz="3600" b="1" smtClean="0"/>
              <a:t>Работа с редким фондом и предоставление его пользователям на </a:t>
            </a:r>
            <a:r>
              <a:rPr lang="en-US" sz="3600" b="1" smtClean="0">
                <a:latin typeface="Calibri" charset="0"/>
              </a:rPr>
              <a:t>ipad</a:t>
            </a:r>
            <a:r>
              <a:rPr lang="ru-RU" sz="3600" smtClean="0"/>
              <a:t> </a:t>
            </a:r>
            <a:endParaRPr lang="ru-RU" sz="400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11188" y="1628775"/>
            <a:ext cx="8115300" cy="507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74998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pPr eaLnBrk="1" hangingPunct="1"/>
            <a:endParaRPr lang="en-US" smtClean="0">
              <a:latin typeface="Calibri" charset="0"/>
            </a:endParaRP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612775" y="1600200"/>
            <a:ext cx="8153400" cy="4525963"/>
          </a:xfrm>
        </p:spPr>
        <p:txBody>
          <a:bodyPr/>
          <a:lstStyle/>
          <a:p>
            <a:pPr eaLnBrk="1" hangingPunct="1"/>
            <a:endParaRPr lang="ru-RU" sz="4000" b="1" smtClean="0"/>
          </a:p>
          <a:p>
            <a:pPr eaLnBrk="1" hangingPunct="1"/>
            <a:endParaRPr lang="ru-RU" sz="4000" b="1" smtClean="0"/>
          </a:p>
          <a:p>
            <a:pPr algn="ctr" eaLnBrk="1" hangingPunct="1"/>
            <a:r>
              <a:rPr lang="ru-RU" sz="4000" b="1" smtClean="0"/>
              <a:t>Технологии</a:t>
            </a:r>
            <a:r>
              <a:rPr lang="ru-RU" sz="4000" smtClean="0"/>
              <a:t> 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0"/>
            <a:ext cx="8532812" cy="1403350"/>
          </a:xfrm>
          <a:noFill/>
        </p:spPr>
        <p:txBody>
          <a:bodyPr/>
          <a:lstStyle/>
          <a:p>
            <a:pPr eaLnBrk="1" hangingPunct="1"/>
            <a:r>
              <a:rPr lang="ru-RU" sz="3200" b="1" smtClean="0"/>
              <a:t>Бесплатный беспроводной доступ к сети Интернет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755576" y="2636912"/>
            <a:ext cx="3959225" cy="2970212"/>
            <a:chOff x="431" y="754"/>
            <a:chExt cx="2494" cy="1871"/>
          </a:xfrm>
          <a:effectLst>
            <a:outerShdw blurRad="50800" dist="50800" dir="5400000" algn="tl" rotWithShape="0">
              <a:prstClr val="black"/>
            </a:outerShdw>
          </a:effectLst>
        </p:grpSpPr>
        <p:pic>
          <p:nvPicPr>
            <p:cNvPr id="4103" name="Рисунок 5" descr="IMAG0037.jpg"/>
            <p:cNvPicPr>
              <a:picLocks noChangeAspect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431" y="754"/>
              <a:ext cx="2494" cy="1871"/>
            </a:xfrm>
            <a:prstGeom prst="rect">
              <a:avLst/>
            </a:prstGeom>
            <a:noFill/>
            <a:ln w="3175">
              <a:solidFill>
                <a:schemeClr val="bg2"/>
              </a:solidFill>
              <a:miter lim="800000"/>
              <a:headEnd/>
              <a:tailEnd/>
            </a:ln>
          </p:spPr>
        </p:pic>
        <p:sp>
          <p:nvSpPr>
            <p:cNvPr id="7" name="Овал 6"/>
            <p:cNvSpPr>
              <a:spLocks noChangeArrowheads="1"/>
            </p:cNvSpPr>
            <p:nvPr/>
          </p:nvSpPr>
          <p:spPr bwMode="auto">
            <a:xfrm>
              <a:off x="1474" y="1026"/>
              <a:ext cx="589" cy="590"/>
            </a:xfrm>
            <a:prstGeom prst="ellipse">
              <a:avLst/>
            </a:prstGeom>
            <a:noFill/>
            <a:ln w="25400" algn="ctr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</p:grpSp>
      <p:pic>
        <p:nvPicPr>
          <p:cNvPr id="4101" name="Picture 9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292725" y="4292600"/>
            <a:ext cx="2879725" cy="216058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>
            <a:outerShdw blurRad="63500" dist="50800" dir="5400000" algn="tl" rotWithShape="0">
              <a:srgbClr val="000000">
                <a:alpha val="74998"/>
              </a:srgbClr>
            </a:outerShdw>
          </a:effectLst>
        </p:spPr>
      </p:pic>
      <p:grpSp>
        <p:nvGrpSpPr>
          <p:cNvPr id="3" name="Группа 8"/>
          <p:cNvGrpSpPr/>
          <p:nvPr/>
        </p:nvGrpSpPr>
        <p:grpSpPr>
          <a:xfrm>
            <a:off x="5292081" y="1700808"/>
            <a:ext cx="2880320" cy="2376264"/>
            <a:chOff x="5076056" y="1916832"/>
            <a:chExt cx="3168650" cy="2882900"/>
          </a:xfrm>
          <a:effectLst>
            <a:outerShdw blurRad="50800" dist="50800" dir="5400000" algn="tl" rotWithShape="0">
              <a:prstClr val="black"/>
            </a:outerShdw>
          </a:effectLst>
        </p:grpSpPr>
        <p:pic>
          <p:nvPicPr>
            <p:cNvPr id="4100" name="Picture 10"/>
            <p:cNvPicPr>
              <a:picLocks noChangeAspect="1" noChangeArrowheads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5076056" y="1916832"/>
              <a:ext cx="3168650" cy="2882900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</p:spPr>
        </p:pic>
        <p:sp>
          <p:nvSpPr>
            <p:cNvPr id="4102" name="Oval 11"/>
            <p:cNvSpPr>
              <a:spLocks noChangeArrowheads="1"/>
            </p:cNvSpPr>
            <p:nvPr/>
          </p:nvSpPr>
          <p:spPr bwMode="auto">
            <a:xfrm>
              <a:off x="6084168" y="2564904"/>
              <a:ext cx="1152525" cy="1008062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-171450"/>
            <a:ext cx="8985250" cy="140335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200" b="1" smtClean="0"/>
              <a:t>Обеспечение «читательской</a:t>
            </a:r>
            <a:r>
              <a:rPr lang="ru-RU" sz="4000" b="1" smtClean="0"/>
              <a:t> </a:t>
            </a:r>
            <a:br>
              <a:rPr lang="ru-RU" sz="4000" b="1" smtClean="0"/>
            </a:br>
            <a:r>
              <a:rPr lang="ru-RU" sz="2200" b="1" smtClean="0"/>
              <a:t>самостоятельности» </a:t>
            </a:r>
            <a:br>
              <a:rPr lang="ru-RU" sz="2200" b="1" smtClean="0"/>
            </a:br>
            <a:r>
              <a:rPr lang="ru-RU" sz="2200" b="1" smtClean="0"/>
              <a:t>при работе с фондом</a:t>
            </a:r>
          </a:p>
        </p:txBody>
      </p:sp>
      <p:pic>
        <p:nvPicPr>
          <p:cNvPr id="46083" name="Picture 9" descr="Book_Drop_gr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859338" y="0"/>
            <a:ext cx="49530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7" descr="Orion_450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810250" y="3213100"/>
            <a:ext cx="33337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5" descr="1103_4961S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2946400"/>
            <a:ext cx="5867400" cy="391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pPr eaLnBrk="1" hangingPunct="1"/>
            <a:r>
              <a:rPr lang="ru-RU" sz="4200" b="1" smtClean="0"/>
              <a:t>«Зонирование» пространства библиотеки</a:t>
            </a:r>
          </a:p>
        </p:txBody>
      </p:sp>
      <p:pic>
        <p:nvPicPr>
          <p:cNvPr id="17411" name="Picture 4" descr="1103_4982S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909638" y="1673225"/>
            <a:ext cx="7243762" cy="48291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158750" y="0"/>
            <a:ext cx="8985250" cy="1403350"/>
          </a:xfrm>
          <a:noFill/>
        </p:spPr>
        <p:txBody>
          <a:bodyPr/>
          <a:lstStyle/>
          <a:p>
            <a:pPr algn="ctr" eaLnBrk="1" hangingPunct="1"/>
            <a:r>
              <a:rPr lang="ru-RU" sz="3600" smtClean="0"/>
              <a:t>Предоставление мобильных устройств</a:t>
            </a:r>
            <a:br>
              <a:rPr lang="ru-RU" sz="3600" smtClean="0"/>
            </a:br>
            <a:r>
              <a:rPr lang="ru-RU" sz="3600" smtClean="0"/>
              <a:t>для работы в любом месте библиотеки</a:t>
            </a:r>
          </a:p>
        </p:txBody>
      </p:sp>
      <p:pic>
        <p:nvPicPr>
          <p:cNvPr id="47107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9750" y="2276475"/>
            <a:ext cx="3783013" cy="295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7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500688" y="2060575"/>
            <a:ext cx="28162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Прямая соединительная линия 13"/>
          <p:cNvCxnSpPr/>
          <p:nvPr/>
        </p:nvCxnSpPr>
        <p:spPr>
          <a:xfrm rot="5400000">
            <a:off x="2195513" y="4221163"/>
            <a:ext cx="48958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pPr eaLnBrk="1" hangingPunct="1"/>
            <a:r>
              <a:rPr lang="ru-RU" sz="2000" b="1" smtClean="0"/>
              <a:t>В Музее истории цифровой книги</a:t>
            </a:r>
            <a:br>
              <a:rPr lang="ru-RU" sz="2000" b="1" smtClean="0"/>
            </a:br>
            <a:r>
              <a:rPr lang="ru-RU" sz="2000" b="1" smtClean="0"/>
              <a:t>– и компьютеры, и ридеры</a:t>
            </a:r>
          </a:p>
        </p:txBody>
      </p:sp>
      <p:pic>
        <p:nvPicPr>
          <p:cNvPr id="48131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859338" y="0"/>
            <a:ext cx="4284662" cy="321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8132" name="Picture 4" descr="IMG_497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0" y="1557338"/>
            <a:ext cx="3492500" cy="2620962"/>
          </a:xfrm>
          <a:noFill/>
        </p:spPr>
      </p:pic>
      <p:pic>
        <p:nvPicPr>
          <p:cNvPr id="48133" name="Picture 4" descr="IMG_497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4238625"/>
            <a:ext cx="349250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Picture 4" descr="IMG_2864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932363" y="3698875"/>
            <a:ext cx="4211637" cy="315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-171450"/>
            <a:ext cx="8985250" cy="1403350"/>
          </a:xfrm>
          <a:noFill/>
        </p:spPr>
        <p:txBody>
          <a:bodyPr anchor="b"/>
          <a:lstStyle/>
          <a:p>
            <a:pPr indent="452438" eaLnBrk="1" hangingPunct="1"/>
            <a:r>
              <a:rPr lang="ru-RU" sz="2700" b="1" smtClean="0">
                <a:latin typeface="Myriad Pro" pitchFamily="34" charset="0"/>
              </a:rPr>
              <a:t>Возможность работать </a:t>
            </a:r>
            <a:br>
              <a:rPr lang="ru-RU" sz="2700" b="1" smtClean="0">
                <a:latin typeface="Myriad Pro" pitchFamily="34" charset="0"/>
              </a:rPr>
            </a:br>
            <a:r>
              <a:rPr lang="ru-RU" sz="2700" b="1" smtClean="0">
                <a:latin typeface="Myriad Pro" pitchFamily="34" charset="0"/>
              </a:rPr>
              <a:t>     с аудиокнигами и </a:t>
            </a:r>
            <a:br>
              <a:rPr lang="ru-RU" sz="2700" b="1" smtClean="0">
                <a:latin typeface="Myriad Pro" pitchFamily="34" charset="0"/>
              </a:rPr>
            </a:br>
            <a:r>
              <a:rPr lang="ru-RU" sz="2700" b="1" smtClean="0">
                <a:latin typeface="Myriad Pro" pitchFamily="34" charset="0"/>
              </a:rPr>
              <a:t>     видеоматериалами</a:t>
            </a:r>
          </a:p>
        </p:txBody>
      </p:sp>
      <p:pic>
        <p:nvPicPr>
          <p:cNvPr id="49155" name="Picture 4" descr="0905_273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472113" y="0"/>
            <a:ext cx="3671887" cy="275431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49156" name="Picture 3" descr="0905_2860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2889250"/>
            <a:ext cx="5292725" cy="396875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/>
          </p:cNvSpPr>
          <p:nvPr>
            <p:ph type="title"/>
          </p:nvPr>
        </p:nvSpPr>
        <p:spPr>
          <a:xfrm>
            <a:off x="611188" y="188913"/>
            <a:ext cx="8153400" cy="990600"/>
          </a:xfrm>
        </p:spPr>
        <p:txBody>
          <a:bodyPr/>
          <a:lstStyle/>
          <a:p>
            <a:pPr eaLnBrk="1" hangingPunct="1"/>
            <a:r>
              <a:rPr lang="ru-RU" sz="1800" b="1" smtClean="0"/>
              <a:t>Техническое обеспечение публичных </a:t>
            </a:r>
            <a:br>
              <a:rPr lang="ru-RU" sz="1800" b="1" smtClean="0"/>
            </a:br>
            <a:r>
              <a:rPr lang="ru-RU" sz="1800" b="1" smtClean="0"/>
              <a:t>мероприятий</a:t>
            </a:r>
          </a:p>
        </p:txBody>
      </p:sp>
      <p:pic>
        <p:nvPicPr>
          <p:cNvPr id="50179" name="Picture 4" descr="0904_228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4643438" y="0"/>
            <a:ext cx="4500562" cy="3376613"/>
          </a:xfrm>
          <a:noFill/>
          <a:ln>
            <a:solidFill>
              <a:schemeClr val="bg2"/>
            </a:solidFill>
          </a:ln>
        </p:spPr>
      </p:pic>
      <p:pic>
        <p:nvPicPr>
          <p:cNvPr id="50180" name="Picture 4" descr="P1010057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700213"/>
            <a:ext cx="219392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5" descr="P1010061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268538" y="1700213"/>
            <a:ext cx="219392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2" name="Picture 6" descr="P1010078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751388" y="3563938"/>
            <a:ext cx="4392612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1403350"/>
          </a:xfrm>
          <a:noFill/>
        </p:spPr>
        <p:txBody>
          <a:bodyPr/>
          <a:lstStyle/>
          <a:p>
            <a:pPr algn="ctr" eaLnBrk="1" hangingPunct="1"/>
            <a:r>
              <a:rPr lang="ru-RU" sz="3200" smtClean="0"/>
              <a:t>Самостоятельное копирование собственных материалов</a:t>
            </a:r>
          </a:p>
        </p:txBody>
      </p:sp>
      <p:pic>
        <p:nvPicPr>
          <p:cNvPr id="51203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868488"/>
            <a:ext cx="3632200" cy="498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4" descr="1103_5267S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635375" y="1484313"/>
            <a:ext cx="5508625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Picture 5" descr="1103_5267S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635375" y="1484313"/>
            <a:ext cx="5508625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pPr eaLnBrk="1" hangingPunct="1"/>
            <a:r>
              <a:rPr lang="ru-RU" sz="2000" smtClean="0"/>
              <a:t>Работа с электронным каталогом, размещенным на инфокиосках </a:t>
            </a:r>
            <a:br>
              <a:rPr lang="ru-RU" sz="2000" smtClean="0"/>
            </a:br>
            <a:endParaRPr lang="ru-RU" sz="2000" smtClean="0"/>
          </a:p>
        </p:txBody>
      </p:sp>
      <p:pic>
        <p:nvPicPr>
          <p:cNvPr id="52227" name="Picture 3" descr="1103_5249S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3954463"/>
            <a:ext cx="4356100" cy="290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4500563" y="1557338"/>
            <a:ext cx="4481512" cy="4010025"/>
          </a:xfrm>
          <a:noFill/>
          <a:ln w="3175">
            <a:solidFill>
              <a:schemeClr val="tx1"/>
            </a:solidFill>
          </a:ln>
          <a:effectLst>
            <a:outerShdw dist="50800" dir="2700000" algn="tl" rotWithShape="0">
              <a:srgbClr val="000000">
                <a:alpha val="74997"/>
              </a:srgbClr>
            </a:outerShdw>
          </a:effectLst>
        </p:spPr>
      </p:pic>
      <p:sp>
        <p:nvSpPr>
          <p:cNvPr id="52229" name="Line 9"/>
          <p:cNvSpPr>
            <a:spLocks noChangeShapeType="1"/>
          </p:cNvSpPr>
          <p:nvPr/>
        </p:nvSpPr>
        <p:spPr bwMode="auto">
          <a:xfrm flipV="1">
            <a:off x="3708400" y="3357563"/>
            <a:ext cx="649288" cy="360362"/>
          </a:xfrm>
          <a:prstGeom prst="line">
            <a:avLst/>
          </a:prstGeom>
          <a:noFill/>
          <a:ln w="34925">
            <a:solidFill>
              <a:srgbClr val="339966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/>
          </p:cNvSpPr>
          <p:nvPr>
            <p:ph type="title"/>
          </p:nvPr>
        </p:nvSpPr>
        <p:spPr>
          <a:xfrm>
            <a:off x="0" y="228600"/>
            <a:ext cx="8763000" cy="990600"/>
          </a:xfrm>
        </p:spPr>
        <p:txBody>
          <a:bodyPr/>
          <a:lstStyle/>
          <a:p>
            <a:pPr eaLnBrk="1" hangingPunct="1"/>
            <a:r>
              <a:rPr lang="ru-RU" sz="2000" b="1" smtClean="0"/>
              <a:t>Наличие видеонаблюдения во всех залах обслуживания  </a:t>
            </a:r>
            <a:br>
              <a:rPr lang="ru-RU" sz="2000" b="1" smtClean="0"/>
            </a:br>
            <a:r>
              <a:rPr lang="ru-RU" sz="2000" b="1" smtClean="0"/>
              <a:t>обеспечивает возможность свободного передвижения пользователей с библиотечными документами и мобильными устройствами</a:t>
            </a:r>
          </a:p>
        </p:txBody>
      </p:sp>
      <p:pic>
        <p:nvPicPr>
          <p:cNvPr id="53251" name="Picture 3" descr="P101008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1403350" y="1736725"/>
            <a:ext cx="6840538" cy="51308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pPr eaLnBrk="1" hangingPunct="1"/>
            <a:endParaRPr lang="en-US" smtClean="0">
              <a:latin typeface="Calibri" charset="0"/>
            </a:endParaRPr>
          </a:p>
        </p:txBody>
      </p:sp>
      <p:sp>
        <p:nvSpPr>
          <p:cNvPr id="54275" name="Rectangle 3"/>
          <p:cNvSpPr>
            <a:spLocks noGrp="1"/>
          </p:cNvSpPr>
          <p:nvPr>
            <p:ph type="body" idx="1"/>
          </p:nvPr>
        </p:nvSpPr>
        <p:spPr>
          <a:xfrm>
            <a:off x="612775" y="1600200"/>
            <a:ext cx="8153400" cy="4525963"/>
          </a:xfrm>
        </p:spPr>
        <p:txBody>
          <a:bodyPr/>
          <a:lstStyle/>
          <a:p>
            <a:pPr eaLnBrk="1" hangingPunct="1"/>
            <a:endParaRPr lang="ru-RU" sz="3600" b="1" smtClean="0"/>
          </a:p>
          <a:p>
            <a:pPr eaLnBrk="1" hangingPunct="1"/>
            <a:endParaRPr lang="ru-RU" sz="3600" b="1" smtClean="0"/>
          </a:p>
          <a:p>
            <a:pPr eaLnBrk="1" hangingPunct="1"/>
            <a:r>
              <a:rPr lang="ru-RU" sz="3600" b="1" smtClean="0"/>
              <a:t>Услуги и публичные мероприятия 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1403350"/>
          </a:xfrm>
          <a:noFill/>
        </p:spPr>
        <p:txBody>
          <a:bodyPr/>
          <a:lstStyle/>
          <a:p>
            <a:pPr indent="452438" algn="ctr" eaLnBrk="1" hangingPunct="1"/>
            <a:r>
              <a:rPr lang="ru-RU" sz="3600" smtClean="0"/>
              <a:t>Виртуальная справочная служба</a:t>
            </a:r>
            <a:endParaRPr lang="ru-RU" sz="4000" smtClean="0"/>
          </a:p>
        </p:txBody>
      </p:sp>
      <p:pic>
        <p:nvPicPr>
          <p:cNvPr id="8" name="Содержимое 3" descr="Справка.png"/>
          <p:cNvPicPr>
            <a:picLocks noGrp="1" noChangeAspect="1"/>
          </p:cNvPicPr>
          <p:nvPr>
            <p:ph idx="4294967295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1692275" y="1628775"/>
            <a:ext cx="5551488" cy="4608513"/>
          </a:xfrm>
          <a:ln>
            <a:solidFill>
              <a:schemeClr val="bg2"/>
            </a:solidFill>
          </a:ln>
          <a:effectLst>
            <a:outerShdw dist="38100" dir="2700000" algn="tl" rotWithShape="0">
              <a:srgbClr val="000000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/>
          </p:cNvSpPr>
          <p:nvPr>
            <p:ph type="title"/>
          </p:nvPr>
        </p:nvSpPr>
        <p:spPr>
          <a:xfrm>
            <a:off x="-1404938" y="0"/>
            <a:ext cx="8153401" cy="990600"/>
          </a:xfrm>
        </p:spPr>
        <p:txBody>
          <a:bodyPr/>
          <a:lstStyle/>
          <a:p>
            <a:pPr algn="ctr" eaLnBrk="1" hangingPunct="1"/>
            <a:r>
              <a:rPr lang="ru-RU" sz="3200" b="1" smtClean="0"/>
              <a:t>Портал, сайты, блоги </a:t>
            </a:r>
            <a:br>
              <a:rPr lang="ru-RU" sz="3200" b="1" smtClean="0"/>
            </a:br>
            <a:r>
              <a:rPr lang="ru-RU" sz="3200" b="1" smtClean="0"/>
              <a:t>РГБМ</a:t>
            </a:r>
          </a:p>
        </p:txBody>
      </p:sp>
      <p:pic>
        <p:nvPicPr>
          <p:cNvPr id="5632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0" y="2468563"/>
            <a:ext cx="3348038" cy="1858962"/>
          </a:xfrm>
        </p:spPr>
      </p:pic>
      <p:pic>
        <p:nvPicPr>
          <p:cNvPr id="56324" name="Picture 4" descr="экокультура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4886325"/>
            <a:ext cx="2627313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5" name="Picture 5" descr="method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516688" y="4887913"/>
            <a:ext cx="2627312" cy="197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6" name="Picture 6" descr="Портал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492500" y="4652963"/>
            <a:ext cx="2519363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7" name="Picture 8" descr="молодежь_1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372225" y="2565400"/>
            <a:ext cx="2771775" cy="207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8" name="Picture 9" descr="Планета_2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348038" y="981075"/>
            <a:ext cx="2916237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9" name="Picture 11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6300788" y="0"/>
            <a:ext cx="2843212" cy="195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158750" y="0"/>
            <a:ext cx="8985250" cy="1403350"/>
          </a:xfrm>
          <a:noFill/>
        </p:spPr>
        <p:txBody>
          <a:bodyPr/>
          <a:lstStyle/>
          <a:p>
            <a:pPr algn="ctr" eaLnBrk="1" hangingPunct="1"/>
            <a:r>
              <a:rPr lang="ru-RU" sz="3600" smtClean="0"/>
              <a:t>Атмосфера подходящая каждому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2124075" y="4221163"/>
            <a:ext cx="48958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 descr="D:\Pictures\Ipad-photo\2011-02-16\018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219700" y="1700213"/>
            <a:ext cx="3240088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5400000" algn="tl" rotWithShape="0">
              <a:srgbClr val="0D0D0D"/>
            </a:outerShdw>
          </a:effectLst>
        </p:spPr>
      </p:pic>
      <p:pic>
        <p:nvPicPr>
          <p:cNvPr id="5123" name="Picture 3" descr="D:\Pictures\Ipad-photo\2011-02-16\017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219700" y="4365625"/>
            <a:ext cx="3240088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5400000" algn="tl" rotWithShape="0">
              <a:srgbClr val="0D0D0D"/>
            </a:outerShdw>
          </a:effectLst>
        </p:spPr>
      </p:pic>
      <p:pic>
        <p:nvPicPr>
          <p:cNvPr id="18438" name="Picture 9" descr="1103_5059S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55650" y="1773238"/>
            <a:ext cx="3311525" cy="220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 descr="D:\Pictures\Ipad-photo\2011-02-16\005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827088" y="4437063"/>
            <a:ext cx="3240087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74998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539750" y="228600"/>
            <a:ext cx="8223250" cy="1255713"/>
          </a:xfrm>
        </p:spPr>
        <p:txBody>
          <a:bodyPr/>
          <a:lstStyle/>
          <a:p>
            <a:pPr eaLnBrk="1" hangingPunct="1"/>
            <a:r>
              <a:rPr lang="ru-RU" sz="2400" smtClean="0"/>
              <a:t>Обеспечение присутствия библиотеки в социальных сетях 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57347" name="Picture 4" descr="АйТал и РГБМ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2082800" y="1600200"/>
            <a:ext cx="4576763" cy="5257800"/>
          </a:xfr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158750" y="0"/>
            <a:ext cx="8985250" cy="1403350"/>
          </a:xfrm>
          <a:noFill/>
        </p:spPr>
        <p:txBody>
          <a:bodyPr/>
          <a:lstStyle/>
          <a:p>
            <a:pPr algn="ctr" eaLnBrk="1" hangingPunct="1"/>
            <a:r>
              <a:rPr lang="ru-RU" sz="3200" smtClean="0"/>
              <a:t>Предоставление площадок</a:t>
            </a:r>
            <a:br>
              <a:rPr lang="ru-RU" sz="3200" smtClean="0"/>
            </a:br>
            <a:r>
              <a:rPr lang="ru-RU" sz="3200" smtClean="0"/>
              <a:t>для профессионального общения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2052638" y="4221163"/>
            <a:ext cx="48958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539750" y="1728788"/>
            <a:ext cx="3455988" cy="2303462"/>
          </a:xfrm>
          <a:effectLst>
            <a:outerShdw dist="50800" dir="5400000" algn="ctr" rotWithShape="0">
              <a:schemeClr val="tx1"/>
            </a:outerShdw>
          </a:effectLst>
        </p:spPr>
      </p:pic>
      <p:pic>
        <p:nvPicPr>
          <p:cNvPr id="2052" name="Picture 4" descr="D:\Pictures\Ipad-photo\2011-02-16\030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932363" y="1773238"/>
            <a:ext cx="3455987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0800" dir="5400000" algn="ctr" rotWithShape="0">
              <a:schemeClr val="tx1"/>
            </a:outerShdw>
          </a:effectLst>
        </p:spPr>
      </p:pic>
      <p:pic>
        <p:nvPicPr>
          <p:cNvPr id="2" name="Picture 2" descr="D:\Pictures\Ipad-photo\2011-02-16\003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003800" y="4221163"/>
            <a:ext cx="3168650" cy="241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74998"/>
              </a:srgbClr>
            </a:outerShdw>
          </a:effectLst>
        </p:spPr>
      </p:pic>
      <p:pic>
        <p:nvPicPr>
          <p:cNvPr id="58375" name="Picture 9" descr="1010_2696s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68313" y="4270375"/>
            <a:ext cx="3598862" cy="239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pPr eaLnBrk="1" hangingPunct="1"/>
            <a:r>
              <a:rPr lang="ru-RU" smtClean="0"/>
              <a:t>Клубы по интересам</a:t>
            </a:r>
          </a:p>
        </p:txBody>
      </p:sp>
      <p:pic>
        <p:nvPicPr>
          <p:cNvPr id="59395" name="Picture 4" descr="1010_267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684213" y="1624013"/>
            <a:ext cx="7850187" cy="5233987"/>
          </a:xfr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68313" y="2690813"/>
            <a:ext cx="7812087" cy="41671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60419" name="Rectangle 5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pPr eaLnBrk="1" hangingPunct="1"/>
            <a:endParaRPr lang="en-US" smtClean="0">
              <a:latin typeface="Calibri" charset="0"/>
            </a:endParaRPr>
          </a:p>
        </p:txBody>
      </p:sp>
      <p:pic>
        <p:nvPicPr>
          <p:cNvPr id="60420" name="Picture 6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462463" y="0"/>
            <a:ext cx="4681537" cy="259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D:\Pictures\Ipad-photo\2011-02-16\026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0"/>
            <a:ext cx="3959225" cy="264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0800" dir="5400000" algn="ctr" rotWithShape="0">
              <a:schemeClr val="tx1"/>
            </a:outerShdw>
          </a:effectLst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/>
          </p:cNvSpPr>
          <p:nvPr>
            <p:ph type="title"/>
          </p:nvPr>
        </p:nvSpPr>
        <p:spPr>
          <a:xfrm>
            <a:off x="0" y="-6350"/>
            <a:ext cx="7199313" cy="1646238"/>
          </a:xfrm>
        </p:spPr>
        <p:txBody>
          <a:bodyPr lIns="90000" tIns="46800" rIns="90000" bIns="46800" anchor="b"/>
          <a:lstStyle/>
          <a:p>
            <a:pPr algn="ctr" defTabSz="449263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4000" b="1" smtClean="0">
              <a:latin typeface="Calibri" charset="0"/>
            </a:endParaRPr>
          </a:p>
        </p:txBody>
      </p:sp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859338" y="0"/>
            <a:ext cx="4284662" cy="321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62468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0"/>
            <a:ext cx="1895475" cy="321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62469" name="Picture 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3763963"/>
            <a:ext cx="4643438" cy="30940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62470" name="Picture 7" descr="DSC08920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003800" y="3754438"/>
            <a:ext cx="4140200" cy="310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pPr eaLnBrk="1" hangingPunct="1"/>
            <a:endParaRPr lang="en-US" smtClean="0">
              <a:latin typeface="Calibri" charset="0"/>
            </a:endParaRPr>
          </a:p>
        </p:txBody>
      </p:sp>
      <p:pic>
        <p:nvPicPr>
          <p:cNvPr id="64515" name="Picture 4" descr="2011-08-02-pervoe-zanjatie-02[1]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859338" y="0"/>
            <a:ext cx="4284662" cy="290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0" y="0"/>
            <a:ext cx="4500563" cy="2987675"/>
          </a:xfrm>
          <a:noFill/>
        </p:spPr>
      </p:pic>
      <p:pic>
        <p:nvPicPr>
          <p:cNvPr id="64517" name="Picture 7" descr="2010_10_18_maska_25[1]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787900" y="3956050"/>
            <a:ext cx="4356100" cy="290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D:\Pictures\Ipad-photo\2011-02-16\031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3954463"/>
            <a:ext cx="4356100" cy="290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0800" dir="5400000" algn="ctr" rotWithShape="0">
              <a:schemeClr val="tx1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pPr eaLnBrk="1" hangingPunct="1"/>
            <a:endParaRPr lang="en-US" smtClean="0">
              <a:latin typeface="Calibri" charset="0"/>
            </a:endParaRPr>
          </a:p>
        </p:txBody>
      </p:sp>
      <p:pic>
        <p:nvPicPr>
          <p:cNvPr id="65539" name="Picture 4" descr="1102_439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43438" y="0"/>
            <a:ext cx="4500562" cy="299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0" name="Picture 5" descr="1102_4318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4500563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1" name="Picture 8" descr="1010_2447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screen"/>
          <a:srcRect/>
          <a:stretch>
            <a:fillRect/>
          </a:stretch>
        </p:blipFill>
        <p:spPr>
          <a:xfrm>
            <a:off x="1763713" y="3113088"/>
            <a:ext cx="5616575" cy="37449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pPr eaLnBrk="1" hangingPunct="1"/>
            <a:r>
              <a:rPr lang="ru-RU" sz="4000" smtClean="0"/>
              <a:t>Отзывы в социальных сетях и в блогосфере</a:t>
            </a:r>
          </a:p>
        </p:txBody>
      </p:sp>
      <p:pic>
        <p:nvPicPr>
          <p:cNvPr id="6656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0" y="1704975"/>
            <a:ext cx="9144000" cy="50768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pPr eaLnBrk="1" hangingPunct="1"/>
            <a:endParaRPr lang="en-US" smtClean="0">
              <a:latin typeface="Calibri" charset="0"/>
            </a:endParaRPr>
          </a:p>
        </p:txBody>
      </p:sp>
      <p:pic>
        <p:nvPicPr>
          <p:cNvPr id="6758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0" y="1781175"/>
            <a:ext cx="9144000" cy="50768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153400" cy="990600"/>
          </a:xfrm>
        </p:spPr>
        <p:txBody>
          <a:bodyPr/>
          <a:lstStyle/>
          <a:p>
            <a:pPr eaLnBrk="1" hangingPunct="1"/>
            <a:r>
              <a:rPr lang="ru-RU" sz="1400" b="1" smtClean="0"/>
              <a:t>Там потрясающий дизайн каждого зала, очень много книг, причем старинных или очень редких по искусству, есть Интернет, кофемашины, буфет, лавочки под фонарем, экзотические рыбки в аквариумах, улыбчивые тетеньки, очень современный конференцзал и выставочная площадь (если кто-то хочет с ними посотрудничать и что-то провести там).  Там проходит очень много интересных курсов и лекций, по анимации, по комиксам, по танцам и т.д. Пока буду писать диплом, поселюсь там. А уже во вторую очередь в исторической библиотеке. </a:t>
            </a:r>
            <a:br>
              <a:rPr lang="ru-RU" sz="1400" b="1" smtClean="0"/>
            </a:br>
            <a:endParaRPr lang="ru-RU" sz="1400" b="1" smtClean="0"/>
          </a:p>
        </p:txBody>
      </p:sp>
      <p:pic>
        <p:nvPicPr>
          <p:cNvPr id="6861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0" y="1782763"/>
            <a:ext cx="9144000" cy="50752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pPr eaLnBrk="1" hangingPunct="1"/>
            <a:r>
              <a:rPr lang="ru-RU" sz="4000" b="1" smtClean="0"/>
              <a:t>Визуальное </a:t>
            </a:r>
            <a:br>
              <a:rPr lang="ru-RU" sz="4000" b="1" smtClean="0"/>
            </a:br>
            <a:r>
              <a:rPr lang="ru-RU" sz="4000" b="1" smtClean="0"/>
              <a:t>расширение пространства</a:t>
            </a:r>
            <a:r>
              <a:rPr lang="ru-RU" sz="4000" smtClean="0"/>
              <a:t> </a:t>
            </a:r>
          </a:p>
        </p:txBody>
      </p:sp>
      <p:pic>
        <p:nvPicPr>
          <p:cNvPr id="19459" name="Picture 4" descr="0904_213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684213" y="1528763"/>
            <a:ext cx="7993062" cy="5329237"/>
          </a:xfrm>
          <a:noFill/>
        </p:spPr>
      </p:pic>
      <p:pic>
        <p:nvPicPr>
          <p:cNvPr id="19460" name="Picture 4" descr="0904_213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84213" y="1528763"/>
            <a:ext cx="7993062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/>
          </p:cNvSpPr>
          <p:nvPr>
            <p:ph type="title"/>
          </p:nvPr>
        </p:nvSpPr>
        <p:spPr>
          <a:xfrm>
            <a:off x="611188" y="549275"/>
            <a:ext cx="8153400" cy="990600"/>
          </a:xfrm>
        </p:spPr>
        <p:txBody>
          <a:bodyPr/>
          <a:lstStyle/>
          <a:p>
            <a:pPr eaLnBrk="1" hangingPunct="1"/>
            <a:r>
              <a:rPr lang="ru-RU" sz="1400" b="1" smtClean="0"/>
              <a:t>Но больше всего меня поразили ЛЮДИ! Дружелюбные, открытые, любящие свое дело, увлеченные, интересующиеся… Думаю, эта главная ценность и движущая сила! Было очень приятно познакомиться и пообщаться!</a:t>
            </a:r>
            <a:br>
              <a:rPr lang="ru-RU" sz="1400" b="1" smtClean="0"/>
            </a:br>
            <a:r>
              <a:rPr lang="ru-RU" sz="1400" b="1" smtClean="0"/>
              <a:t> </a:t>
            </a:r>
            <a:br>
              <a:rPr lang="ru-RU" sz="1400" b="1" smtClean="0"/>
            </a:br>
            <a:r>
              <a:rPr lang="ru-RU" sz="1400" b="1" smtClean="0"/>
              <a:t>И как приятно, что наша выставка была организована в таком тёплом, уютном, дружелюбном доме!</a:t>
            </a:r>
            <a:br>
              <a:rPr lang="ru-RU" sz="1400" b="1" smtClean="0"/>
            </a:br>
            <a:r>
              <a:rPr lang="ru-RU" sz="4000" b="1" i="1" smtClean="0"/>
              <a:t> </a:t>
            </a:r>
          </a:p>
        </p:txBody>
      </p:sp>
      <p:pic>
        <p:nvPicPr>
          <p:cNvPr id="69635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0" y="1782763"/>
            <a:ext cx="9144000" cy="50752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Заголовок 1"/>
          <p:cNvSpPr>
            <a:spLocks noGrp="1"/>
          </p:cNvSpPr>
          <p:nvPr>
            <p:ph type="title"/>
          </p:nvPr>
        </p:nvSpPr>
        <p:spPr>
          <a:xfrm>
            <a:off x="179388" y="228600"/>
            <a:ext cx="8785225" cy="990600"/>
          </a:xfrm>
        </p:spPr>
        <p:txBody>
          <a:bodyPr/>
          <a:lstStyle/>
          <a:p>
            <a:pPr algn="ctr" eaLnBrk="1" hangingPunct="1"/>
            <a:r>
              <a:rPr lang="ru-RU" sz="3600" b="1" smtClean="0"/>
              <a:t>Мы верим, что так будет</a:t>
            </a: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27088" y="1941513"/>
            <a:ext cx="7620000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50800" dir="5400000" algn="ctr" rotWithShape="0">
              <a:srgbClr val="000000">
                <a:alpha val="84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Заголовок 1"/>
          <p:cNvSpPr>
            <a:spLocks noGrp="1"/>
          </p:cNvSpPr>
          <p:nvPr>
            <p:ph type="ctrTitle"/>
          </p:nvPr>
        </p:nvSpPr>
        <p:spPr>
          <a:xfrm>
            <a:off x="1619250" y="1052513"/>
            <a:ext cx="6121400" cy="2582862"/>
          </a:xfrm>
        </p:spPr>
        <p:txBody>
          <a:bodyPr/>
          <a:lstStyle/>
          <a:p>
            <a:pPr eaLnBrk="1" hangingPunct="1"/>
            <a:r>
              <a:rPr lang="ru-RU" cap="none" smtClean="0"/>
              <a:t>СПАСИБО ЗА ВНИМАНИЕ </a:t>
            </a:r>
            <a:br>
              <a:rPr lang="ru-RU" cap="none" smtClean="0"/>
            </a:br>
            <a:endParaRPr lang="ru-RU" sz="3600" cap="none" smtClean="0">
              <a:solidFill>
                <a:srgbClr val="A6A6A6"/>
              </a:solidFill>
            </a:endParaRPr>
          </a:p>
        </p:txBody>
      </p:sp>
      <p:sp>
        <p:nvSpPr>
          <p:cNvPr id="71683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362200" y="6049963"/>
            <a:ext cx="6705600" cy="685800"/>
          </a:xfrm>
        </p:spPr>
        <p:txBody>
          <a:bodyPr/>
          <a:lstStyle/>
          <a:p>
            <a:pPr algn="r" eaLnBrk="1" hangingPunct="1"/>
            <a:r>
              <a:rPr lang="en-US" smtClean="0">
                <a:latin typeface="Calibri" charset="0"/>
              </a:rPr>
              <a:t>info@rgub.ru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IMG_493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3481388"/>
            <a:ext cx="4500563" cy="337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4" descr="0904_2568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572000" y="0"/>
            <a:ext cx="4572000" cy="342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xfrm>
            <a:off x="611188" y="549275"/>
            <a:ext cx="8153400" cy="990600"/>
          </a:xfrm>
        </p:spPr>
        <p:txBody>
          <a:bodyPr/>
          <a:lstStyle/>
          <a:p>
            <a:pPr eaLnBrk="1" hangingPunct="1"/>
            <a:r>
              <a:rPr lang="ru-RU" sz="2000" b="1" smtClean="0"/>
              <a:t>Соответствие цветовых решений и элементов декорирования помещений стилистическим предпочтениям современной молодежи</a:t>
            </a:r>
            <a:r>
              <a:rPr lang="ru-RU" sz="4000" b="1" smtClean="0"/>
              <a:t> </a:t>
            </a:r>
            <a:br>
              <a:rPr lang="ru-RU" sz="4000" b="1" smtClean="0"/>
            </a:br>
            <a:endParaRPr lang="ru-RU" sz="4000" b="1" smtClean="0"/>
          </a:p>
        </p:txBody>
      </p:sp>
      <p:pic>
        <p:nvPicPr>
          <p:cNvPr id="21507" name="Picture 9" descr="1103_5101S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755650" y="1817688"/>
            <a:ext cx="7559675" cy="50403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pPr eaLnBrk="1" hangingPunct="1"/>
            <a:endParaRPr lang="en-US" smtClean="0">
              <a:latin typeface="Calibri" charset="0"/>
            </a:endParaRPr>
          </a:p>
        </p:txBody>
      </p:sp>
      <p:pic>
        <p:nvPicPr>
          <p:cNvPr id="22531" name="Picture 4" descr="1004_903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716463" y="4368800"/>
            <a:ext cx="4427537" cy="248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7" descr="1004_9120S[2]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0" y="4216400"/>
            <a:ext cx="3960813" cy="2641600"/>
          </a:xfrm>
        </p:spPr>
      </p:pic>
      <p:pic>
        <p:nvPicPr>
          <p:cNvPr id="22533" name="Picture 2" descr="IMG_4927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088063" y="0"/>
            <a:ext cx="3055937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539750" y="549275"/>
            <a:ext cx="8153400" cy="990600"/>
          </a:xfrm>
        </p:spPr>
        <p:txBody>
          <a:bodyPr/>
          <a:lstStyle/>
          <a:p>
            <a:pPr eaLnBrk="1" hangingPunct="1"/>
            <a:r>
              <a:rPr lang="ru-RU" sz="2400" b="1" smtClean="0"/>
              <a:t>Наличие </a:t>
            </a:r>
            <a:br>
              <a:rPr lang="ru-RU" sz="2400" b="1" smtClean="0"/>
            </a:br>
            <a:r>
              <a:rPr lang="ru-RU" sz="2400" b="1" smtClean="0"/>
              <a:t>запоминающихся</a:t>
            </a:r>
            <a:br>
              <a:rPr lang="ru-RU" sz="2400" b="1" smtClean="0"/>
            </a:br>
            <a:r>
              <a:rPr lang="ru-RU" sz="2400" b="1" smtClean="0"/>
              <a:t>«изюминок»</a:t>
            </a:r>
            <a:br>
              <a:rPr lang="ru-RU" sz="2400" b="1" smtClean="0"/>
            </a:br>
            <a:r>
              <a:rPr lang="ru-RU" sz="2000" smtClean="0"/>
              <a:t/>
            </a:r>
            <a:br>
              <a:rPr lang="ru-RU" sz="2000" smtClean="0"/>
            </a:br>
            <a:endParaRPr lang="ru-RU" sz="2000" smtClean="0"/>
          </a:p>
        </p:txBody>
      </p:sp>
      <p:pic>
        <p:nvPicPr>
          <p:cNvPr id="23555" name="Picture 9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3995738" y="0"/>
            <a:ext cx="5148262" cy="3859213"/>
          </a:xfrm>
          <a:noFill/>
        </p:spPr>
      </p:pic>
      <p:pic>
        <p:nvPicPr>
          <p:cNvPr id="23556" name="Picture 10" descr="IMGP1739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145338" y="4194175"/>
            <a:ext cx="1998662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11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1700213"/>
            <a:ext cx="3635375" cy="2727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3558" name="Picture 4" descr="0904_2133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-1116013" y="4457700"/>
            <a:ext cx="3600451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Аспект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1474</TotalTime>
  <Words>292</Words>
  <Application>Microsoft Office PowerPoint</Application>
  <PresentationFormat>Экран (4:3)</PresentationFormat>
  <Paragraphs>50</Paragraphs>
  <Slides>52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Обычная</vt:lpstr>
      <vt:lpstr>«Казак без коня не воин» Какая взаимосвязь между инфраструктурой  библиотеки и ее репутацией в молодежной среде?</vt:lpstr>
      <vt:lpstr>Пространство  библиотеки</vt:lpstr>
      <vt:lpstr>«Зонирование» пространства библиотеки</vt:lpstr>
      <vt:lpstr>Атмосфера подходящая каждому</vt:lpstr>
      <vt:lpstr>Визуальное  расширение пространства </vt:lpstr>
      <vt:lpstr>Слайд 6</vt:lpstr>
      <vt:lpstr>Соответствие цветовых решений и элементов декорирования помещений стилистическим предпочтениям современной молодежи  </vt:lpstr>
      <vt:lpstr>Слайд 8</vt:lpstr>
      <vt:lpstr>Наличие  запоминающихся «изюминок»  </vt:lpstr>
      <vt:lpstr>Слайд 10</vt:lpstr>
      <vt:lpstr>Слайд 11</vt:lpstr>
      <vt:lpstr>Наличие разветвленной информационной навигации по территории библиотеки  </vt:lpstr>
      <vt:lpstr>Слайд 13</vt:lpstr>
      <vt:lpstr>Отсутствие ограничений на место для работы</vt:lpstr>
      <vt:lpstr>Обеспечение комфортных  мест для работы и отдыха молодежи </vt:lpstr>
      <vt:lpstr>Слайд 16</vt:lpstr>
      <vt:lpstr>Работа с электронными ресурсами  во всех залах</vt:lpstr>
      <vt:lpstr>Комфортные места для работы и быта библиотекарей</vt:lpstr>
      <vt:lpstr>Слайд 19</vt:lpstr>
      <vt:lpstr>Слайд 20</vt:lpstr>
      <vt:lpstr>Обеспечение пользователю свободного доступа  к максимально возможному объему книжных фондов и физическое приближение к пользователю актуального и ценного фонда</vt:lpstr>
      <vt:lpstr>Выдача на дом без залога практически всех изданий (кроме редкого и справочного фонда)  </vt:lpstr>
      <vt:lpstr>«Взаимодополняющее» сочетание печатных  и электронных ресурсов и бесплатный доступ к БД со всех пользовательских машин  </vt:lpstr>
      <vt:lpstr>Обеспечение пользователям доступа к магазинам электронных книг и помощь в покупке и размещение книг на их собственных мобильных устройствах  </vt:lpstr>
      <vt:lpstr>Включение в состав фонда библиотеки  комиксов,   настольных и компьютерных игр  </vt:lpstr>
      <vt:lpstr>Работа с редким фондом и предоставление его пользователям на ipad </vt:lpstr>
      <vt:lpstr>Слайд 27</vt:lpstr>
      <vt:lpstr>Бесплатный беспроводной доступ к сети Интернет</vt:lpstr>
      <vt:lpstr>Обеспечение «читательской  самостоятельности»  при работе с фондом</vt:lpstr>
      <vt:lpstr>Предоставление мобильных устройств для работы в любом месте библиотеки</vt:lpstr>
      <vt:lpstr>В Музее истории цифровой книги – и компьютеры, и ридеры</vt:lpstr>
      <vt:lpstr>Возможность работать       с аудиокнигами и       видеоматериалами</vt:lpstr>
      <vt:lpstr>Техническое обеспечение публичных  мероприятий</vt:lpstr>
      <vt:lpstr>Самостоятельное копирование собственных материалов</vt:lpstr>
      <vt:lpstr>Работа с электронным каталогом, размещенным на инфокиосках  </vt:lpstr>
      <vt:lpstr>Наличие видеонаблюдения во всех залах обслуживания   обеспечивает возможность свободного передвижения пользователей с библиотечными документами и мобильными устройствами</vt:lpstr>
      <vt:lpstr>Слайд 37</vt:lpstr>
      <vt:lpstr>Виртуальная справочная служба</vt:lpstr>
      <vt:lpstr>Портал, сайты, блоги  РГБМ</vt:lpstr>
      <vt:lpstr>Обеспечение присутствия библиотеки в социальных сетях  </vt:lpstr>
      <vt:lpstr>Предоставление площадок для профессионального общения</vt:lpstr>
      <vt:lpstr>Клубы по интересам</vt:lpstr>
      <vt:lpstr>Слайд 43</vt:lpstr>
      <vt:lpstr>Слайд 44</vt:lpstr>
      <vt:lpstr>Слайд 45</vt:lpstr>
      <vt:lpstr>Слайд 46</vt:lpstr>
      <vt:lpstr>Отзывы в социальных сетях и в блогосфере</vt:lpstr>
      <vt:lpstr>Слайд 48</vt:lpstr>
      <vt:lpstr>Там потрясающий дизайн каждого зала, очень много книг, причем старинных или очень редких по искусству, есть Интернет, кофемашины, буфет, лавочки под фонарем, экзотические рыбки в аквариумах, улыбчивые тетеньки, очень современный конференцзал и выставочная площадь (если кто-то хочет с ними посотрудничать и что-то провести там).  Там проходит очень много интересных курсов и лекций, по анимации, по комиксам, по танцам и т.д. Пока буду писать диплом, поселюсь там. А уже во вторую очередь в исторической библиотеке.  </vt:lpstr>
      <vt:lpstr>Но больше всего меня поразили ЛЮДИ! Дружелюбные, открытые, любящие свое дело, увлеченные, интересующиеся… Думаю, эта главная ценность и движущая сила! Было очень приятно познакомиться и пообщаться!   И как приятно, что наша выставка была организована в таком тёплом, уютном, дружелюбном доме!  </vt:lpstr>
      <vt:lpstr>Мы верим, что так будет</vt:lpstr>
      <vt:lpstr>СПАСИБО ЗА ВНИМАНИЕ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Тенденции развития библиотечной инфраструктуры</dc:title>
  <dc:creator>AnPurnick</dc:creator>
  <cp:lastModifiedBy>Feder</cp:lastModifiedBy>
  <cp:revision>79</cp:revision>
  <dcterms:created xsi:type="dcterms:W3CDTF">2011-03-20T09:52:16Z</dcterms:created>
  <dcterms:modified xsi:type="dcterms:W3CDTF">2014-05-07T07:24:27Z</dcterms:modified>
</cp:coreProperties>
</file>